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317" r:id="rId5"/>
    <p:sldId id="307" r:id="rId6"/>
    <p:sldId id="309" r:id="rId7"/>
    <p:sldId id="324" r:id="rId8"/>
    <p:sldId id="319" r:id="rId9"/>
    <p:sldId id="346" r:id="rId10"/>
    <p:sldId id="323" r:id="rId11"/>
    <p:sldId id="320" r:id="rId12"/>
    <p:sldId id="345" r:id="rId13"/>
    <p:sldId id="339" r:id="rId14"/>
    <p:sldId id="340" r:id="rId15"/>
    <p:sldId id="321" r:id="rId16"/>
    <p:sldId id="329" r:id="rId17"/>
    <p:sldId id="330" r:id="rId18"/>
    <p:sldId id="326" r:id="rId19"/>
    <p:sldId id="327" r:id="rId20"/>
    <p:sldId id="328" r:id="rId21"/>
    <p:sldId id="332" r:id="rId22"/>
    <p:sldId id="334" r:id="rId23"/>
    <p:sldId id="331" r:id="rId24"/>
    <p:sldId id="333" r:id="rId25"/>
    <p:sldId id="337" r:id="rId26"/>
    <p:sldId id="336" r:id="rId27"/>
    <p:sldId id="335" r:id="rId28"/>
    <p:sldId id="263" r:id="rId29"/>
    <p:sldId id="341" r:id="rId30"/>
    <p:sldId id="342" r:id="rId31"/>
    <p:sldId id="343" r:id="rId32"/>
    <p:sldId id="344" r:id="rId33"/>
    <p:sldId id="315" r:id="rId34"/>
    <p:sldId id="347" r:id="rId35"/>
    <p:sldId id="30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28"/>
        <p:guide pos="3864"/>
        <p:guide orient="horz" pos="1272"/>
        <p:guide orient="horz" pos="2312"/>
        <p:guide orient="horz" pos="1944"/>
        <p:guide orient="horz" pos="232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4/25/2024</a:t>
            </a:fld>
            <a:endParaRPr lang="en-US"/>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4/25/2024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15</a:t>
            </a:fld>
            <a:endParaRPr lang="en-US" noProof="0"/>
          </a:p>
        </p:txBody>
      </p:sp>
    </p:spTree>
    <p:extLst>
      <p:ext uri="{BB962C8B-B14F-4D97-AF65-F5344CB8AC3E}">
        <p14:creationId xmlns:p14="http://schemas.microsoft.com/office/powerpoint/2010/main" val="1461154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a:p>
        </p:txBody>
      </p:sp>
    </p:spTree>
    <p:extLst>
      <p:ext uri="{BB962C8B-B14F-4D97-AF65-F5344CB8AC3E}">
        <p14:creationId xmlns:p14="http://schemas.microsoft.com/office/powerpoint/2010/main" val="4076373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17</a:t>
            </a:fld>
            <a:endParaRPr lang="en-US" noProof="0"/>
          </a:p>
        </p:txBody>
      </p:sp>
    </p:spTree>
    <p:extLst>
      <p:ext uri="{BB962C8B-B14F-4D97-AF65-F5344CB8AC3E}">
        <p14:creationId xmlns:p14="http://schemas.microsoft.com/office/powerpoint/2010/main" val="355096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18</a:t>
            </a:fld>
            <a:endParaRPr lang="en-US" noProof="0"/>
          </a:p>
        </p:txBody>
      </p:sp>
    </p:spTree>
    <p:extLst>
      <p:ext uri="{BB962C8B-B14F-4D97-AF65-F5344CB8AC3E}">
        <p14:creationId xmlns:p14="http://schemas.microsoft.com/office/powerpoint/2010/main" val="2861981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19</a:t>
            </a:fld>
            <a:endParaRPr lang="en-US" noProof="0"/>
          </a:p>
        </p:txBody>
      </p:sp>
    </p:spTree>
    <p:extLst>
      <p:ext uri="{BB962C8B-B14F-4D97-AF65-F5344CB8AC3E}">
        <p14:creationId xmlns:p14="http://schemas.microsoft.com/office/powerpoint/2010/main" val="96532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20</a:t>
            </a:fld>
            <a:endParaRPr lang="en-US" noProof="0"/>
          </a:p>
        </p:txBody>
      </p:sp>
    </p:spTree>
    <p:extLst>
      <p:ext uri="{BB962C8B-B14F-4D97-AF65-F5344CB8AC3E}">
        <p14:creationId xmlns:p14="http://schemas.microsoft.com/office/powerpoint/2010/main" val="366728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21</a:t>
            </a:fld>
            <a:endParaRPr lang="en-US" noProof="0"/>
          </a:p>
        </p:txBody>
      </p:sp>
    </p:spTree>
    <p:extLst>
      <p:ext uri="{BB962C8B-B14F-4D97-AF65-F5344CB8AC3E}">
        <p14:creationId xmlns:p14="http://schemas.microsoft.com/office/powerpoint/2010/main" val="1616938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22</a:t>
            </a:fld>
            <a:endParaRPr lang="en-US" noProof="0"/>
          </a:p>
        </p:txBody>
      </p:sp>
    </p:spTree>
    <p:extLst>
      <p:ext uri="{BB962C8B-B14F-4D97-AF65-F5344CB8AC3E}">
        <p14:creationId xmlns:p14="http://schemas.microsoft.com/office/powerpoint/2010/main" val="3860470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23</a:t>
            </a:fld>
            <a:endParaRPr lang="en-US" noProof="0"/>
          </a:p>
        </p:txBody>
      </p:sp>
    </p:spTree>
    <p:extLst>
      <p:ext uri="{BB962C8B-B14F-4D97-AF65-F5344CB8AC3E}">
        <p14:creationId xmlns:p14="http://schemas.microsoft.com/office/powerpoint/2010/main" val="3654324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24</a:t>
            </a:fld>
            <a:endParaRPr lang="en-US" noProof="0"/>
          </a:p>
        </p:txBody>
      </p:sp>
    </p:spTree>
    <p:extLst>
      <p:ext uri="{BB962C8B-B14F-4D97-AF65-F5344CB8AC3E}">
        <p14:creationId xmlns:p14="http://schemas.microsoft.com/office/powerpoint/2010/main" val="2183198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a:p>
        </p:txBody>
      </p:sp>
    </p:spTree>
    <p:extLst>
      <p:ext uri="{BB962C8B-B14F-4D97-AF65-F5344CB8AC3E}">
        <p14:creationId xmlns:p14="http://schemas.microsoft.com/office/powerpoint/2010/main" val="146754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25</a:t>
            </a:fld>
            <a:endParaRPr lang="en-US" noProof="0"/>
          </a:p>
        </p:txBody>
      </p:sp>
    </p:spTree>
    <p:extLst>
      <p:ext uri="{BB962C8B-B14F-4D97-AF65-F5344CB8AC3E}">
        <p14:creationId xmlns:p14="http://schemas.microsoft.com/office/powerpoint/2010/main" val="2308133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26</a:t>
            </a:fld>
            <a:endParaRPr lang="en-US" noProof="0"/>
          </a:p>
        </p:txBody>
      </p:sp>
    </p:spTree>
    <p:extLst>
      <p:ext uri="{BB962C8B-B14F-4D97-AF65-F5344CB8AC3E}">
        <p14:creationId xmlns:p14="http://schemas.microsoft.com/office/powerpoint/2010/main" val="2308533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27</a:t>
            </a:fld>
            <a:endParaRPr lang="en-US" noProof="0"/>
          </a:p>
        </p:txBody>
      </p:sp>
    </p:spTree>
    <p:extLst>
      <p:ext uri="{BB962C8B-B14F-4D97-AF65-F5344CB8AC3E}">
        <p14:creationId xmlns:p14="http://schemas.microsoft.com/office/powerpoint/2010/main" val="1743038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28</a:t>
            </a:fld>
            <a:endParaRPr lang="en-US" noProof="0"/>
          </a:p>
        </p:txBody>
      </p:sp>
    </p:spTree>
    <p:extLst>
      <p:ext uri="{BB962C8B-B14F-4D97-AF65-F5344CB8AC3E}">
        <p14:creationId xmlns:p14="http://schemas.microsoft.com/office/powerpoint/2010/main" val="847141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29</a:t>
            </a:fld>
            <a:endParaRPr lang="en-US" noProof="0"/>
          </a:p>
        </p:txBody>
      </p:sp>
    </p:spTree>
    <p:extLst>
      <p:ext uri="{BB962C8B-B14F-4D97-AF65-F5344CB8AC3E}">
        <p14:creationId xmlns:p14="http://schemas.microsoft.com/office/powerpoint/2010/main" val="1412621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30</a:t>
            </a:fld>
            <a:endParaRPr lang="en-US" noProof="0"/>
          </a:p>
        </p:txBody>
      </p:sp>
    </p:spTree>
    <p:extLst>
      <p:ext uri="{BB962C8B-B14F-4D97-AF65-F5344CB8AC3E}">
        <p14:creationId xmlns:p14="http://schemas.microsoft.com/office/powerpoint/2010/main" val="2332748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32</a:t>
            </a:fld>
            <a:endParaRPr lang="en-US" noProof="0"/>
          </a:p>
        </p:txBody>
      </p:sp>
    </p:spTree>
    <p:extLst>
      <p:ext uri="{BB962C8B-B14F-4D97-AF65-F5344CB8AC3E}">
        <p14:creationId xmlns:p14="http://schemas.microsoft.com/office/powerpoint/2010/main" val="4105550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a:p>
        </p:txBody>
      </p:sp>
    </p:spTree>
    <p:extLst>
      <p:ext uri="{BB962C8B-B14F-4D97-AF65-F5344CB8AC3E}">
        <p14:creationId xmlns:p14="http://schemas.microsoft.com/office/powerpoint/2010/main" val="8736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a:p>
        </p:txBody>
      </p:sp>
    </p:spTree>
    <p:extLst>
      <p:ext uri="{BB962C8B-B14F-4D97-AF65-F5344CB8AC3E}">
        <p14:creationId xmlns:p14="http://schemas.microsoft.com/office/powerpoint/2010/main" val="476714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a:p>
        </p:txBody>
      </p:sp>
    </p:spTree>
    <p:extLst>
      <p:ext uri="{BB962C8B-B14F-4D97-AF65-F5344CB8AC3E}">
        <p14:creationId xmlns:p14="http://schemas.microsoft.com/office/powerpoint/2010/main" val="693025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a:p>
        </p:txBody>
      </p:sp>
    </p:spTree>
    <p:extLst>
      <p:ext uri="{BB962C8B-B14F-4D97-AF65-F5344CB8AC3E}">
        <p14:creationId xmlns:p14="http://schemas.microsoft.com/office/powerpoint/2010/main" val="378750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12</a:t>
            </a:fld>
            <a:endParaRPr lang="en-US" noProof="0"/>
          </a:p>
        </p:txBody>
      </p:sp>
    </p:spTree>
    <p:extLst>
      <p:ext uri="{BB962C8B-B14F-4D97-AF65-F5344CB8AC3E}">
        <p14:creationId xmlns:p14="http://schemas.microsoft.com/office/powerpoint/2010/main" val="3801043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13</a:t>
            </a:fld>
            <a:endParaRPr lang="en-US" noProof="0"/>
          </a:p>
        </p:txBody>
      </p:sp>
    </p:spTree>
    <p:extLst>
      <p:ext uri="{BB962C8B-B14F-4D97-AF65-F5344CB8AC3E}">
        <p14:creationId xmlns:p14="http://schemas.microsoft.com/office/powerpoint/2010/main" val="37094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14</a:t>
            </a:fld>
            <a:endParaRPr lang="en-US" noProof="0"/>
          </a:p>
        </p:txBody>
      </p:sp>
    </p:spTree>
    <p:extLst>
      <p:ext uri="{BB962C8B-B14F-4D97-AF65-F5344CB8AC3E}">
        <p14:creationId xmlns:p14="http://schemas.microsoft.com/office/powerpoint/2010/main" val="4154943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myunt-my.sharepoint.com/:u:/g/personal/padmajakodati_my_unt_edu/EWf03AnSoLxEnNHtuVgLwgwB1lYLj3iaLgScS_1cjj1WdQ?e=WmcC29" TargetMode="External"/><Relationship Id="rId3" Type="http://schemas.openxmlformats.org/officeDocument/2006/relationships/hyperlink" Target="https://public.tableau.com/app/profile/padmaja.kodati/viz/Project_Sheet_1_17139311229410/Tableau1?publish=yes" TargetMode="External"/><Relationship Id="rId7" Type="http://schemas.openxmlformats.org/officeDocument/2006/relationships/hyperlink" Target="https://vizhub.com/PadmajaKodatii/6135db48b0e442c6b5dca84e54a6a2cf?edit=files&amp;file=index.html"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vizhub.com/PadmajaKodatii/14a46b5aa012473380c043c6d8a5fc86?edit=files&amp;file=index.html" TargetMode="External"/><Relationship Id="rId5" Type="http://schemas.openxmlformats.org/officeDocument/2006/relationships/hyperlink" Target="https://public.tableau.com/app/profile/padmaja.kodati/viz/Project_Sheet_3/Tableau3?publish=yes" TargetMode="External"/><Relationship Id="rId4" Type="http://schemas.openxmlformats.org/officeDocument/2006/relationships/hyperlink" Target="https://public.tableau.com/app/profile/padmaja.kodati/viz/Project_Sheet_2/Tableau2?publish=y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datasets/rajkumarpandey02/list-of-countries-by-gdp-sector-composition" TargetMode="External"/><Relationship Id="rId2" Type="http://schemas.openxmlformats.org/officeDocument/2006/relationships/hyperlink" Target="https://www.cdc.gov/gho/data.html" TargetMode="External"/><Relationship Id="rId1" Type="http://schemas.openxmlformats.org/officeDocument/2006/relationships/slideLayout" Target="../slideLayouts/slideLayout12.xml"/><Relationship Id="rId5" Type="http://schemas.openxmlformats.org/officeDocument/2006/relationships/hyperlink" Target="https://www.kaggle.com/datasets/tanuprabhu/population-by-country-2020/data" TargetMode="External"/><Relationship Id="rId4" Type="http://schemas.openxmlformats.org/officeDocument/2006/relationships/hyperlink" Target="https://www.kaggle.com/datasets/kamilenovaes/global-blood-type-distribution"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1" y="914400"/>
            <a:ext cx="11897138" cy="5029200"/>
          </a:xfrm>
        </p:spPr>
        <p:txBody>
          <a:bodyPr anchor="ctr"/>
          <a:lstStyle/>
          <a:p>
            <a:r>
              <a:rPr lang="en-US" sz="4400"/>
              <a:t>Exploring Global Socio-Economic Trends</a:t>
            </a:r>
          </a:p>
        </p:txBody>
      </p:sp>
      <p:sp>
        <p:nvSpPr>
          <p:cNvPr id="2" name="TextBox 1">
            <a:extLst>
              <a:ext uri="{FF2B5EF4-FFF2-40B4-BE49-F238E27FC236}">
                <a16:creationId xmlns:a16="http://schemas.microsoft.com/office/drawing/2014/main" id="{A16294F9-6936-E908-ABC2-5D9339C6BEC2}"/>
              </a:ext>
            </a:extLst>
          </p:cNvPr>
          <p:cNvSpPr txBox="1"/>
          <p:nvPr/>
        </p:nvSpPr>
        <p:spPr>
          <a:xfrm>
            <a:off x="8607288" y="4826675"/>
            <a:ext cx="4731026" cy="2031325"/>
          </a:xfrm>
          <a:prstGeom prst="rect">
            <a:avLst/>
          </a:prstGeom>
          <a:noFill/>
        </p:spPr>
        <p:txBody>
          <a:bodyPr wrap="square" rtlCol="0">
            <a:spAutoFit/>
          </a:bodyPr>
          <a:lstStyle/>
          <a:p>
            <a:r>
              <a:rPr lang="en-US"/>
              <a:t>Presented by</a:t>
            </a:r>
            <a:r>
              <a:rPr lang="en-US" dirty="0"/>
              <a:t>,</a:t>
            </a:r>
          </a:p>
          <a:p>
            <a:pPr marL="0" algn="l" rtl="0" eaLnBrk="1" fontAlgn="ctr" latinLnBrk="0" hangingPunct="1">
              <a:spcBef>
                <a:spcPts val="0"/>
              </a:spcBef>
              <a:spcAft>
                <a:spcPts val="0"/>
              </a:spcAft>
            </a:pPr>
            <a:r>
              <a:rPr lang="en-US" dirty="0"/>
              <a:t>HANUMANTHA RAO VULLI</a:t>
            </a:r>
          </a:p>
          <a:p>
            <a:pPr marL="0" algn="l" rtl="0" eaLnBrk="1" fontAlgn="ctr" latinLnBrk="0" hangingPunct="1">
              <a:spcBef>
                <a:spcPts val="0"/>
              </a:spcBef>
              <a:spcAft>
                <a:spcPts val="0"/>
              </a:spcAft>
            </a:pPr>
            <a:r>
              <a:rPr lang="en-US" dirty="0"/>
              <a:t>RAJASEKHAR PONNURU</a:t>
            </a:r>
          </a:p>
          <a:p>
            <a:pPr marL="0" algn="l" rtl="0" eaLnBrk="1" fontAlgn="ctr" latinLnBrk="0" hangingPunct="1">
              <a:spcBef>
                <a:spcPts val="0"/>
              </a:spcBef>
              <a:spcAft>
                <a:spcPts val="0"/>
              </a:spcAft>
            </a:pPr>
            <a:r>
              <a:rPr lang="en-US" dirty="0"/>
              <a:t>SIDDHARTHA GURRAM</a:t>
            </a:r>
          </a:p>
          <a:p>
            <a:pPr marL="0" algn="l" rtl="0" eaLnBrk="1" fontAlgn="ctr" latinLnBrk="0" hangingPunct="1">
              <a:spcBef>
                <a:spcPts val="0"/>
              </a:spcBef>
              <a:spcAft>
                <a:spcPts val="0"/>
              </a:spcAft>
            </a:pPr>
            <a:r>
              <a:rPr lang="en-US" dirty="0"/>
              <a:t>PADMAJA KODATI</a:t>
            </a:r>
          </a:p>
          <a:p>
            <a:endParaRPr lang="en-US" dirty="0"/>
          </a:p>
          <a:p>
            <a:endParaRPr lang="en-US"/>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56A0-E96A-A908-E6D2-9494A845DB21}"/>
              </a:ext>
            </a:extLst>
          </p:cNvPr>
          <p:cNvSpPr>
            <a:spLocks noGrp="1"/>
          </p:cNvSpPr>
          <p:nvPr>
            <p:ph type="sldNum" sz="quarter" idx="4"/>
          </p:nvPr>
        </p:nvSpPr>
        <p:spPr/>
        <p:txBody>
          <a:bodyPr/>
          <a:lstStyle/>
          <a:p>
            <a:fld id="{58FB4751-880F-D840-AAA9-3A15815CC996}" type="slidenum">
              <a:rPr lang="en-US" smtClean="0"/>
              <a:pPr/>
              <a:t>10</a:t>
            </a:fld>
            <a:endParaRPr lang="en-US"/>
          </a:p>
        </p:txBody>
      </p:sp>
      <p:sp>
        <p:nvSpPr>
          <p:cNvPr id="3" name="TextBox 2">
            <a:extLst>
              <a:ext uri="{FF2B5EF4-FFF2-40B4-BE49-F238E27FC236}">
                <a16:creationId xmlns:a16="http://schemas.microsoft.com/office/drawing/2014/main" id="{E880A11D-2ED5-D378-C51A-7C220245500E}"/>
              </a:ext>
            </a:extLst>
          </p:cNvPr>
          <p:cNvSpPr txBox="1"/>
          <p:nvPr/>
        </p:nvSpPr>
        <p:spPr>
          <a:xfrm>
            <a:off x="755375" y="377687"/>
            <a:ext cx="4283765" cy="584775"/>
          </a:xfrm>
          <a:prstGeom prst="rect">
            <a:avLst/>
          </a:prstGeom>
          <a:noFill/>
        </p:spPr>
        <p:txBody>
          <a:bodyPr wrap="square" rtlCol="0">
            <a:spAutoFit/>
          </a:bodyPr>
          <a:lstStyle/>
          <a:p>
            <a:r>
              <a:rPr lang="en-US" sz="3200">
                <a:latin typeface="+mj-lt"/>
              </a:rPr>
              <a:t>Work-flow diagram</a:t>
            </a:r>
          </a:p>
        </p:txBody>
      </p:sp>
      <p:sp>
        <p:nvSpPr>
          <p:cNvPr id="4" name="Rectangle: Rounded Corners 3">
            <a:extLst>
              <a:ext uri="{FF2B5EF4-FFF2-40B4-BE49-F238E27FC236}">
                <a16:creationId xmlns:a16="http://schemas.microsoft.com/office/drawing/2014/main" id="{6EF6C310-7845-1D2C-68EA-2FEA622DA5AF}"/>
              </a:ext>
            </a:extLst>
          </p:cNvPr>
          <p:cNvSpPr/>
          <p:nvPr/>
        </p:nvSpPr>
        <p:spPr>
          <a:xfrm>
            <a:off x="5116995" y="1068444"/>
            <a:ext cx="1958009" cy="74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50000"/>
                  </a:schemeClr>
                </a:solidFill>
              </a:rPr>
              <a:t>Visualization</a:t>
            </a:r>
          </a:p>
        </p:txBody>
      </p:sp>
      <p:sp>
        <p:nvSpPr>
          <p:cNvPr id="5" name="Rectangle: Rounded Corners 4">
            <a:extLst>
              <a:ext uri="{FF2B5EF4-FFF2-40B4-BE49-F238E27FC236}">
                <a16:creationId xmlns:a16="http://schemas.microsoft.com/office/drawing/2014/main" id="{1D71EC84-147C-2BF3-925D-6C47F3CA2A71}"/>
              </a:ext>
            </a:extLst>
          </p:cNvPr>
          <p:cNvSpPr/>
          <p:nvPr/>
        </p:nvSpPr>
        <p:spPr>
          <a:xfrm>
            <a:off x="5271054" y="2459922"/>
            <a:ext cx="1608482" cy="74543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D3.JS</a:t>
            </a:r>
          </a:p>
        </p:txBody>
      </p:sp>
      <p:sp>
        <p:nvSpPr>
          <p:cNvPr id="6" name="Rectangle: Rounded Corners 5">
            <a:extLst>
              <a:ext uri="{FF2B5EF4-FFF2-40B4-BE49-F238E27FC236}">
                <a16:creationId xmlns:a16="http://schemas.microsoft.com/office/drawing/2014/main" id="{A77FBE4E-D145-AD8D-6BBF-F783EA7741E8}"/>
              </a:ext>
            </a:extLst>
          </p:cNvPr>
          <p:cNvSpPr/>
          <p:nvPr/>
        </p:nvSpPr>
        <p:spPr>
          <a:xfrm>
            <a:off x="1468506" y="2454965"/>
            <a:ext cx="1608482" cy="745435"/>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Tableau</a:t>
            </a:r>
          </a:p>
        </p:txBody>
      </p:sp>
      <p:sp>
        <p:nvSpPr>
          <p:cNvPr id="7" name="Rectangle: Rounded Corners 6">
            <a:extLst>
              <a:ext uri="{FF2B5EF4-FFF2-40B4-BE49-F238E27FC236}">
                <a16:creationId xmlns:a16="http://schemas.microsoft.com/office/drawing/2014/main" id="{49070D3F-4E69-9352-A7A2-27A28413B560}"/>
              </a:ext>
            </a:extLst>
          </p:cNvPr>
          <p:cNvSpPr/>
          <p:nvPr/>
        </p:nvSpPr>
        <p:spPr>
          <a:xfrm>
            <a:off x="9115012" y="2454965"/>
            <a:ext cx="1608482" cy="74543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solidFill>
              </a:rPr>
              <a:t>powerBI</a:t>
            </a:r>
            <a:endParaRPr lang="en-US">
              <a:solidFill>
                <a:schemeClr val="bg1"/>
              </a:solidFill>
            </a:endParaRPr>
          </a:p>
        </p:txBody>
      </p:sp>
      <p:sp>
        <p:nvSpPr>
          <p:cNvPr id="8" name="Rectangle: Rounded Corners 7">
            <a:extLst>
              <a:ext uri="{FF2B5EF4-FFF2-40B4-BE49-F238E27FC236}">
                <a16:creationId xmlns:a16="http://schemas.microsoft.com/office/drawing/2014/main" id="{22C5CB5C-66BC-77A9-9F1F-F9B8DFBAEFF3}"/>
              </a:ext>
            </a:extLst>
          </p:cNvPr>
          <p:cNvSpPr/>
          <p:nvPr/>
        </p:nvSpPr>
        <p:spPr>
          <a:xfrm>
            <a:off x="455013" y="3947467"/>
            <a:ext cx="1608482" cy="74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50000"/>
                  </a:schemeClr>
                </a:solidFill>
              </a:rPr>
              <a:t>Symbol map</a:t>
            </a:r>
          </a:p>
        </p:txBody>
      </p:sp>
      <p:sp>
        <p:nvSpPr>
          <p:cNvPr id="9" name="Rectangle: Rounded Corners 8">
            <a:extLst>
              <a:ext uri="{FF2B5EF4-FFF2-40B4-BE49-F238E27FC236}">
                <a16:creationId xmlns:a16="http://schemas.microsoft.com/office/drawing/2014/main" id="{875905A2-17E6-EC37-1248-80E07CC015D9}"/>
              </a:ext>
            </a:extLst>
          </p:cNvPr>
          <p:cNvSpPr/>
          <p:nvPr/>
        </p:nvSpPr>
        <p:spPr>
          <a:xfrm>
            <a:off x="2452067" y="3955750"/>
            <a:ext cx="1608482" cy="74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50000"/>
                  </a:schemeClr>
                </a:solidFill>
              </a:rPr>
              <a:t>Stacked Bar</a:t>
            </a:r>
            <a:r>
              <a:rPr lang="en-US"/>
              <a:t> </a:t>
            </a:r>
            <a:r>
              <a:rPr lang="en-US">
                <a:solidFill>
                  <a:schemeClr val="accent3">
                    <a:lumMod val="50000"/>
                  </a:schemeClr>
                </a:solidFill>
              </a:rPr>
              <a:t>chart</a:t>
            </a:r>
          </a:p>
        </p:txBody>
      </p:sp>
      <p:sp>
        <p:nvSpPr>
          <p:cNvPr id="10" name="Rectangle: Rounded Corners 9">
            <a:extLst>
              <a:ext uri="{FF2B5EF4-FFF2-40B4-BE49-F238E27FC236}">
                <a16:creationId xmlns:a16="http://schemas.microsoft.com/office/drawing/2014/main" id="{B1352E76-8D6E-9362-D765-06D8F8F9D56A}"/>
              </a:ext>
            </a:extLst>
          </p:cNvPr>
          <p:cNvSpPr/>
          <p:nvPr/>
        </p:nvSpPr>
        <p:spPr>
          <a:xfrm>
            <a:off x="4294532" y="3955750"/>
            <a:ext cx="1608482" cy="74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50000"/>
                  </a:schemeClr>
                </a:solidFill>
              </a:rPr>
              <a:t>Pie</a:t>
            </a:r>
            <a:r>
              <a:rPr lang="en-US"/>
              <a:t> </a:t>
            </a:r>
            <a:r>
              <a:rPr lang="en-US">
                <a:solidFill>
                  <a:schemeClr val="accent3">
                    <a:lumMod val="50000"/>
                  </a:schemeClr>
                </a:solidFill>
              </a:rPr>
              <a:t>chart</a:t>
            </a:r>
          </a:p>
        </p:txBody>
      </p:sp>
      <p:sp>
        <p:nvSpPr>
          <p:cNvPr id="11" name="Rectangle: Rounded Corners 10">
            <a:extLst>
              <a:ext uri="{FF2B5EF4-FFF2-40B4-BE49-F238E27FC236}">
                <a16:creationId xmlns:a16="http://schemas.microsoft.com/office/drawing/2014/main" id="{96606A02-B560-9404-75B4-07FB4841784E}"/>
              </a:ext>
            </a:extLst>
          </p:cNvPr>
          <p:cNvSpPr/>
          <p:nvPr/>
        </p:nvSpPr>
        <p:spPr>
          <a:xfrm>
            <a:off x="6199534" y="3955750"/>
            <a:ext cx="1608482" cy="74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50000"/>
                  </a:schemeClr>
                </a:solidFill>
              </a:rPr>
              <a:t>Bar</a:t>
            </a:r>
            <a:r>
              <a:rPr lang="en-US"/>
              <a:t> </a:t>
            </a:r>
            <a:r>
              <a:rPr lang="en-US">
                <a:solidFill>
                  <a:schemeClr val="accent3">
                    <a:lumMod val="50000"/>
                  </a:schemeClr>
                </a:solidFill>
              </a:rPr>
              <a:t>chart</a:t>
            </a:r>
          </a:p>
        </p:txBody>
      </p:sp>
      <p:sp>
        <p:nvSpPr>
          <p:cNvPr id="12" name="Rectangle: Rounded Corners 11">
            <a:extLst>
              <a:ext uri="{FF2B5EF4-FFF2-40B4-BE49-F238E27FC236}">
                <a16:creationId xmlns:a16="http://schemas.microsoft.com/office/drawing/2014/main" id="{C59E3E33-C377-C573-66BA-0F3E0E4441FE}"/>
              </a:ext>
            </a:extLst>
          </p:cNvPr>
          <p:cNvSpPr/>
          <p:nvPr/>
        </p:nvSpPr>
        <p:spPr>
          <a:xfrm>
            <a:off x="8151744" y="3955750"/>
            <a:ext cx="1608482" cy="74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50000"/>
                  </a:schemeClr>
                </a:solidFill>
              </a:rPr>
              <a:t>Scatter</a:t>
            </a:r>
            <a:r>
              <a:rPr lang="en-US"/>
              <a:t> </a:t>
            </a:r>
            <a:r>
              <a:rPr lang="en-US">
                <a:solidFill>
                  <a:schemeClr val="accent3">
                    <a:lumMod val="50000"/>
                  </a:schemeClr>
                </a:solidFill>
              </a:rPr>
              <a:t>plot</a:t>
            </a:r>
          </a:p>
        </p:txBody>
      </p:sp>
      <p:sp>
        <p:nvSpPr>
          <p:cNvPr id="13" name="Rectangle: Rounded Corners 12">
            <a:extLst>
              <a:ext uri="{FF2B5EF4-FFF2-40B4-BE49-F238E27FC236}">
                <a16:creationId xmlns:a16="http://schemas.microsoft.com/office/drawing/2014/main" id="{5B42152D-55CA-32E6-C9AC-F12CCFCF7FBF}"/>
              </a:ext>
            </a:extLst>
          </p:cNvPr>
          <p:cNvSpPr/>
          <p:nvPr/>
        </p:nvSpPr>
        <p:spPr>
          <a:xfrm>
            <a:off x="10076026" y="3947467"/>
            <a:ext cx="1608482" cy="74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50000"/>
                  </a:schemeClr>
                </a:solidFill>
              </a:rPr>
              <a:t>Pie</a:t>
            </a:r>
            <a:r>
              <a:rPr lang="en-US"/>
              <a:t> </a:t>
            </a:r>
            <a:r>
              <a:rPr lang="en-US">
                <a:solidFill>
                  <a:schemeClr val="accent3">
                    <a:lumMod val="50000"/>
                  </a:schemeClr>
                </a:solidFill>
              </a:rPr>
              <a:t>chart</a:t>
            </a:r>
          </a:p>
        </p:txBody>
      </p:sp>
      <p:cxnSp>
        <p:nvCxnSpPr>
          <p:cNvPr id="17" name="Straight Arrow Connector 16">
            <a:extLst>
              <a:ext uri="{FF2B5EF4-FFF2-40B4-BE49-F238E27FC236}">
                <a16:creationId xmlns:a16="http://schemas.microsoft.com/office/drawing/2014/main" id="{EC272B1C-5857-3D60-4A53-97328F8D7F75}"/>
              </a:ext>
            </a:extLst>
          </p:cNvPr>
          <p:cNvCxnSpPr>
            <a:cxnSpLocks/>
            <a:stCxn id="4" idx="2"/>
          </p:cNvCxnSpPr>
          <p:nvPr/>
        </p:nvCxnSpPr>
        <p:spPr>
          <a:xfrm flipH="1">
            <a:off x="2146852" y="1813879"/>
            <a:ext cx="3949148" cy="646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3E109E8-D1E8-93CE-922F-5AEF9984934C}"/>
              </a:ext>
            </a:extLst>
          </p:cNvPr>
          <p:cNvCxnSpPr>
            <a:cxnSpLocks/>
            <a:stCxn id="4" idx="2"/>
            <a:endCxn id="7" idx="0"/>
          </p:cNvCxnSpPr>
          <p:nvPr/>
        </p:nvCxnSpPr>
        <p:spPr>
          <a:xfrm>
            <a:off x="6096000" y="1813879"/>
            <a:ext cx="3823253" cy="6410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AEE3130-A2D8-208F-EA06-4C204C6DBD09}"/>
              </a:ext>
            </a:extLst>
          </p:cNvPr>
          <p:cNvCxnSpPr>
            <a:cxnSpLocks/>
            <a:stCxn id="4" idx="2"/>
            <a:endCxn id="5" idx="0"/>
          </p:cNvCxnSpPr>
          <p:nvPr/>
        </p:nvCxnSpPr>
        <p:spPr>
          <a:xfrm flipH="1">
            <a:off x="6075295" y="1813879"/>
            <a:ext cx="20705" cy="646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1775747-3784-4C41-A199-EB5413E91FCE}"/>
              </a:ext>
            </a:extLst>
          </p:cNvPr>
          <p:cNvCxnSpPr>
            <a:cxnSpLocks/>
            <a:stCxn id="6" idx="2"/>
            <a:endCxn id="8" idx="0"/>
          </p:cNvCxnSpPr>
          <p:nvPr/>
        </p:nvCxnSpPr>
        <p:spPr>
          <a:xfrm flipH="1">
            <a:off x="1259254" y="3200400"/>
            <a:ext cx="1013493" cy="747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EE89D54-05AA-EFC1-AF1B-84A6D7BE4B08}"/>
              </a:ext>
            </a:extLst>
          </p:cNvPr>
          <p:cNvCxnSpPr>
            <a:cxnSpLocks/>
            <a:stCxn id="6" idx="2"/>
            <a:endCxn id="9" idx="0"/>
          </p:cNvCxnSpPr>
          <p:nvPr/>
        </p:nvCxnSpPr>
        <p:spPr>
          <a:xfrm>
            <a:off x="2272747" y="3200400"/>
            <a:ext cx="983561" cy="755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5302F0EE-61BE-2418-1CDE-C63C18C5F283}"/>
              </a:ext>
            </a:extLst>
          </p:cNvPr>
          <p:cNvCxnSpPr>
            <a:cxnSpLocks/>
            <a:stCxn id="5" idx="2"/>
            <a:endCxn id="10" idx="0"/>
          </p:cNvCxnSpPr>
          <p:nvPr/>
        </p:nvCxnSpPr>
        <p:spPr>
          <a:xfrm flipH="1">
            <a:off x="5098773" y="3205357"/>
            <a:ext cx="976522" cy="750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CDEAFB3-3B3C-EC4F-8E84-9E079F3CC2CD}"/>
              </a:ext>
            </a:extLst>
          </p:cNvPr>
          <p:cNvCxnSpPr>
            <a:cxnSpLocks/>
            <a:stCxn id="5" idx="2"/>
            <a:endCxn id="11" idx="0"/>
          </p:cNvCxnSpPr>
          <p:nvPr/>
        </p:nvCxnSpPr>
        <p:spPr>
          <a:xfrm>
            <a:off x="6075295" y="3205357"/>
            <a:ext cx="928480" cy="750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F339E13-DF95-EB59-E0AA-FD89F6F034FE}"/>
              </a:ext>
            </a:extLst>
          </p:cNvPr>
          <p:cNvCxnSpPr>
            <a:cxnSpLocks/>
            <a:stCxn id="7" idx="2"/>
            <a:endCxn id="12" idx="0"/>
          </p:cNvCxnSpPr>
          <p:nvPr/>
        </p:nvCxnSpPr>
        <p:spPr>
          <a:xfrm flipH="1">
            <a:off x="8955985" y="3200400"/>
            <a:ext cx="963268" cy="755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324BAA1-EE3F-645F-59C5-3DDA508EFAF1}"/>
              </a:ext>
            </a:extLst>
          </p:cNvPr>
          <p:cNvCxnSpPr>
            <a:cxnSpLocks/>
            <a:stCxn id="7" idx="2"/>
            <a:endCxn id="13" idx="0"/>
          </p:cNvCxnSpPr>
          <p:nvPr/>
        </p:nvCxnSpPr>
        <p:spPr>
          <a:xfrm>
            <a:off x="9919253" y="3200400"/>
            <a:ext cx="961014" cy="747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Rectangle: Rounded Corners 42">
            <a:extLst>
              <a:ext uri="{FF2B5EF4-FFF2-40B4-BE49-F238E27FC236}">
                <a16:creationId xmlns:a16="http://schemas.microsoft.com/office/drawing/2014/main" id="{1CCA2B7A-552D-C29F-BDDE-B9AE1729F565}"/>
              </a:ext>
            </a:extLst>
          </p:cNvPr>
          <p:cNvSpPr/>
          <p:nvPr/>
        </p:nvSpPr>
        <p:spPr>
          <a:xfrm>
            <a:off x="1468506" y="5134369"/>
            <a:ext cx="1608482" cy="74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50000"/>
                  </a:schemeClr>
                </a:solidFill>
              </a:rPr>
              <a:t>Packed</a:t>
            </a:r>
            <a:r>
              <a:rPr lang="en-US"/>
              <a:t> </a:t>
            </a:r>
            <a:r>
              <a:rPr lang="en-US">
                <a:solidFill>
                  <a:schemeClr val="accent3">
                    <a:lumMod val="50000"/>
                  </a:schemeClr>
                </a:solidFill>
              </a:rPr>
              <a:t>bubble</a:t>
            </a:r>
          </a:p>
        </p:txBody>
      </p:sp>
      <p:cxnSp>
        <p:nvCxnSpPr>
          <p:cNvPr id="45" name="Straight Arrow Connector 44">
            <a:extLst>
              <a:ext uri="{FF2B5EF4-FFF2-40B4-BE49-F238E27FC236}">
                <a16:creationId xmlns:a16="http://schemas.microsoft.com/office/drawing/2014/main" id="{8393B7A2-A609-CDD7-FF69-50B784E6F8E0}"/>
              </a:ext>
            </a:extLst>
          </p:cNvPr>
          <p:cNvCxnSpPr>
            <a:cxnSpLocks/>
            <a:stCxn id="6" idx="2"/>
            <a:endCxn id="43" idx="0"/>
          </p:cNvCxnSpPr>
          <p:nvPr/>
        </p:nvCxnSpPr>
        <p:spPr>
          <a:xfrm>
            <a:off x="2272747" y="3200400"/>
            <a:ext cx="0" cy="1933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ctangle: Rounded Corners 45">
            <a:extLst>
              <a:ext uri="{FF2B5EF4-FFF2-40B4-BE49-F238E27FC236}">
                <a16:creationId xmlns:a16="http://schemas.microsoft.com/office/drawing/2014/main" id="{01BF927C-58F1-FBE6-639B-AFA4C11641C1}"/>
              </a:ext>
            </a:extLst>
          </p:cNvPr>
          <p:cNvSpPr/>
          <p:nvPr/>
        </p:nvSpPr>
        <p:spPr>
          <a:xfrm>
            <a:off x="9115012" y="5170787"/>
            <a:ext cx="1608482" cy="7454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50000"/>
                  </a:schemeClr>
                </a:solidFill>
              </a:rPr>
              <a:t>Bar</a:t>
            </a:r>
            <a:r>
              <a:rPr lang="en-US"/>
              <a:t> </a:t>
            </a:r>
            <a:r>
              <a:rPr lang="en-US">
                <a:solidFill>
                  <a:schemeClr val="accent3">
                    <a:lumMod val="50000"/>
                  </a:schemeClr>
                </a:solidFill>
              </a:rPr>
              <a:t>chart</a:t>
            </a:r>
          </a:p>
        </p:txBody>
      </p:sp>
      <p:cxnSp>
        <p:nvCxnSpPr>
          <p:cNvPr id="48" name="Straight Arrow Connector 47">
            <a:extLst>
              <a:ext uri="{FF2B5EF4-FFF2-40B4-BE49-F238E27FC236}">
                <a16:creationId xmlns:a16="http://schemas.microsoft.com/office/drawing/2014/main" id="{889430CF-8AA6-A6CF-2E55-1AE6B0C7DFE3}"/>
              </a:ext>
            </a:extLst>
          </p:cNvPr>
          <p:cNvCxnSpPr>
            <a:cxnSpLocks/>
            <a:stCxn id="7" idx="2"/>
            <a:endCxn id="46" idx="0"/>
          </p:cNvCxnSpPr>
          <p:nvPr/>
        </p:nvCxnSpPr>
        <p:spPr>
          <a:xfrm>
            <a:off x="9919253" y="3200400"/>
            <a:ext cx="0" cy="1970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244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4DCF-95A9-3AFF-9462-C683713E4FB7}"/>
              </a:ext>
            </a:extLst>
          </p:cNvPr>
          <p:cNvSpPr>
            <a:spLocks noGrp="1"/>
          </p:cNvSpPr>
          <p:nvPr>
            <p:ph type="title"/>
          </p:nvPr>
        </p:nvSpPr>
        <p:spPr/>
        <p:txBody>
          <a:bodyPr/>
          <a:lstStyle/>
          <a:p>
            <a:r>
              <a:rPr lang="en-US"/>
              <a:t>Explanation for workflow diagram</a:t>
            </a:r>
          </a:p>
        </p:txBody>
      </p:sp>
      <p:sp>
        <p:nvSpPr>
          <p:cNvPr id="3" name="Content Placeholder 2">
            <a:extLst>
              <a:ext uri="{FF2B5EF4-FFF2-40B4-BE49-F238E27FC236}">
                <a16:creationId xmlns:a16="http://schemas.microsoft.com/office/drawing/2014/main" id="{089F4265-F8AA-22FA-68DD-07E08EDB7417}"/>
              </a:ext>
            </a:extLst>
          </p:cNvPr>
          <p:cNvSpPr>
            <a:spLocks noGrp="1"/>
          </p:cNvSpPr>
          <p:nvPr>
            <p:ph sz="quarter" idx="10"/>
          </p:nvPr>
        </p:nvSpPr>
        <p:spPr>
          <a:xfrm>
            <a:off x="914400" y="2377043"/>
            <a:ext cx="7150608" cy="3356576"/>
          </a:xfrm>
        </p:spPr>
        <p:txBody>
          <a:bodyPr/>
          <a:lstStyle/>
          <a:p>
            <a:r>
              <a:rPr lang="en-US"/>
              <a:t>We have shown visualizations in 3 different tools which are Tableau, d3.js and </a:t>
            </a:r>
            <a:r>
              <a:rPr lang="en-US" err="1"/>
              <a:t>powerBI</a:t>
            </a:r>
            <a:r>
              <a:rPr lang="en-US"/>
              <a:t>. We also explored various charts. </a:t>
            </a:r>
          </a:p>
          <a:p>
            <a:r>
              <a:rPr lang="en-US"/>
              <a:t>In Tableau, we performed tasks and displayed the visualizations for stacked bar charts, symbol maps and Packed bubble.</a:t>
            </a:r>
          </a:p>
          <a:p>
            <a:r>
              <a:rPr lang="en-US"/>
              <a:t>In d3.JS, we performed tasks and displayed the visualizations for bar charts and pie charts.</a:t>
            </a:r>
          </a:p>
          <a:p>
            <a:r>
              <a:rPr lang="en-US"/>
              <a:t>In </a:t>
            </a:r>
            <a:r>
              <a:rPr lang="en-US" err="1"/>
              <a:t>powerBI</a:t>
            </a:r>
            <a:r>
              <a:rPr lang="en-US"/>
              <a:t>, we performed tasks and displayed the visualizations for bar charts, scatter plot and pie charts.</a:t>
            </a:r>
          </a:p>
          <a:p>
            <a:pPr marL="0" indent="0">
              <a:buNone/>
            </a:pPr>
            <a:r>
              <a:rPr lang="en-US"/>
              <a:t> </a:t>
            </a:r>
          </a:p>
        </p:txBody>
      </p:sp>
      <p:sp>
        <p:nvSpPr>
          <p:cNvPr id="4" name="Slide Number Placeholder 3">
            <a:extLst>
              <a:ext uri="{FF2B5EF4-FFF2-40B4-BE49-F238E27FC236}">
                <a16:creationId xmlns:a16="http://schemas.microsoft.com/office/drawing/2014/main" id="{1578E184-9843-4320-C668-AF344421776F}"/>
              </a:ext>
            </a:extLst>
          </p:cNvPr>
          <p:cNvSpPr>
            <a:spLocks noGrp="1"/>
          </p:cNvSpPr>
          <p:nvPr>
            <p:ph type="sldNum" sz="quarter" idx="4"/>
          </p:nvPr>
        </p:nvSpPr>
        <p:spPr/>
        <p:txBody>
          <a:bodyPr/>
          <a:lstStyle/>
          <a:p>
            <a:fld id="{58FB4751-880F-D840-AAA9-3A15815CC996}" type="slidenum">
              <a:rPr lang="en-US" smtClean="0"/>
              <a:pPr/>
              <a:t>11</a:t>
            </a:fld>
            <a:endParaRPr lang="en-US"/>
          </a:p>
        </p:txBody>
      </p:sp>
    </p:spTree>
    <p:extLst>
      <p:ext uri="{BB962C8B-B14F-4D97-AF65-F5344CB8AC3E}">
        <p14:creationId xmlns:p14="http://schemas.microsoft.com/office/powerpoint/2010/main" val="282392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001467" y="914400"/>
            <a:ext cx="5641848" cy="5029200"/>
          </a:xfrm>
        </p:spPr>
        <p:txBody>
          <a:bodyPr anchor="ctr">
            <a:normAutofit/>
          </a:bodyPr>
          <a:lstStyle/>
          <a:p>
            <a:r>
              <a:rPr lang="en-US" b="0"/>
              <a:t>Implementation using tool</a:t>
            </a:r>
            <a:r>
              <a:rPr lang="en-US"/>
              <a:t>:</a:t>
            </a:r>
            <a:br>
              <a:rPr lang="en-US"/>
            </a:br>
            <a:r>
              <a:rPr lang="en-US"/>
              <a:t>Tableau</a:t>
            </a:r>
            <a:endParaRPr lang="en-US" b="0"/>
          </a:p>
        </p:txBody>
      </p:sp>
      <p:sp>
        <p:nvSpPr>
          <p:cNvPr id="24" name="Content Placeholder 2">
            <a:extLst>
              <a:ext uri="{FF2B5EF4-FFF2-40B4-BE49-F238E27FC236}">
                <a16:creationId xmlns:a16="http://schemas.microsoft.com/office/drawing/2014/main" id="{28049A21-73AE-47AF-C7CA-9F22A57ECC91}"/>
              </a:ext>
            </a:extLst>
          </p:cNvPr>
          <p:cNvSpPr>
            <a:spLocks noGrp="1"/>
          </p:cNvSpPr>
          <p:nvPr>
            <p:ph idx="1"/>
          </p:nvPr>
        </p:nvSpPr>
        <p:spPr>
          <a:xfrm>
            <a:off x="6868956" y="1143000"/>
            <a:ext cx="4680044" cy="4725322"/>
          </a:xfrm>
        </p:spPr>
        <p:txBody>
          <a:bodyPr vert="horz" lIns="91440" tIns="45720" rIns="91440" bIns="45720" rtlCol="0" anchor="t">
            <a:noAutofit/>
          </a:bodyPr>
          <a:lstStyle/>
          <a:p>
            <a:pPr algn="l"/>
            <a:r>
              <a:rPr lang="en-US"/>
              <a:t>It is a data visualization tool through which so many things can be done. This tool Lets USERS create very interactive and </a:t>
            </a:r>
            <a:r>
              <a:rPr lang="en-US" err="1"/>
              <a:t>DYnamic</a:t>
            </a:r>
            <a:r>
              <a:rPr lang="en-US"/>
              <a:t> </a:t>
            </a:r>
            <a:r>
              <a:rPr lang="en-US" err="1"/>
              <a:t>ViSualizations</a:t>
            </a:r>
            <a:r>
              <a:rPr lang="en-US"/>
              <a:t>. To understand it and work on it, we don't need technical understanding. A person with normal understanding of Data, rows, and columns would be able to </a:t>
            </a:r>
            <a:r>
              <a:rPr lang="en-US" err="1"/>
              <a:t>viSualize</a:t>
            </a:r>
            <a:r>
              <a:rPr lang="en-US"/>
              <a:t> using this tool.</a:t>
            </a:r>
          </a:p>
        </p:txBody>
      </p:sp>
      <p:sp>
        <p:nvSpPr>
          <p:cNvPr id="3" name="Slide Number Placeholder 2" hidden="1">
            <a:extLst>
              <a:ext uri="{FF2B5EF4-FFF2-40B4-BE49-F238E27FC236}">
                <a16:creationId xmlns:a16="http://schemas.microsoft.com/office/drawing/2014/main" id="{50CD348E-9357-0442-4555-AF6B4AFE34B6}"/>
              </a:ext>
            </a:extLst>
          </p:cNvPr>
          <p:cNvSpPr>
            <a:spLocks noGrp="1"/>
          </p:cNvSpPr>
          <p:nvPr>
            <p:ph type="sldNum" sz="quarter" idx="4294967295"/>
          </p:nvPr>
        </p:nvSpPr>
        <p:spPr>
          <a:xfrm>
            <a:off x="11353800" y="5879804"/>
            <a:ext cx="661416" cy="895899"/>
          </a:xfrm>
        </p:spPr>
        <p:txBody>
          <a:bodyPr/>
          <a:lstStyle/>
          <a:p>
            <a:pPr>
              <a:spcAft>
                <a:spcPts val="600"/>
              </a:spcAft>
            </a:pPr>
            <a:fld id="{58FB4751-880F-D840-AAA9-3A15815CC996}" type="slidenum">
              <a:rPr lang="en-US" smtClean="0"/>
              <a:pPr>
                <a:spcAft>
                  <a:spcPts val="600"/>
                </a:spcAft>
              </a:pPr>
              <a:t>12</a:t>
            </a:fld>
            <a:endParaRPr lang="en-US"/>
          </a:p>
        </p:txBody>
      </p:sp>
    </p:spTree>
    <p:extLst>
      <p:ext uri="{BB962C8B-B14F-4D97-AF65-F5344CB8AC3E}">
        <p14:creationId xmlns:p14="http://schemas.microsoft.com/office/powerpoint/2010/main" val="334280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001467" y="914400"/>
            <a:ext cx="5641848" cy="5029200"/>
          </a:xfrm>
        </p:spPr>
        <p:txBody>
          <a:bodyPr anchor="ctr">
            <a:normAutofit/>
          </a:bodyPr>
          <a:lstStyle/>
          <a:p>
            <a:r>
              <a:rPr lang="en-US" b="0"/>
              <a:t>Implementation using tool</a:t>
            </a:r>
            <a:r>
              <a:rPr lang="en-US"/>
              <a:t>: D3.js</a:t>
            </a:r>
            <a:endParaRPr lang="en-US" b="0"/>
          </a:p>
        </p:txBody>
      </p:sp>
      <p:sp>
        <p:nvSpPr>
          <p:cNvPr id="24" name="Content Placeholder 2">
            <a:extLst>
              <a:ext uri="{FF2B5EF4-FFF2-40B4-BE49-F238E27FC236}">
                <a16:creationId xmlns:a16="http://schemas.microsoft.com/office/drawing/2014/main" id="{28049A21-73AE-47AF-C7CA-9F22A57ECC91}"/>
              </a:ext>
            </a:extLst>
          </p:cNvPr>
          <p:cNvSpPr>
            <a:spLocks noGrp="1"/>
          </p:cNvSpPr>
          <p:nvPr>
            <p:ph idx="1"/>
          </p:nvPr>
        </p:nvSpPr>
        <p:spPr>
          <a:xfrm>
            <a:off x="6868956" y="1143000"/>
            <a:ext cx="3974910" cy="4713949"/>
          </a:xfrm>
        </p:spPr>
        <p:txBody>
          <a:bodyPr vert="horz" lIns="91440" tIns="45720" rIns="91440" bIns="45720" rtlCol="0" anchor="t">
            <a:normAutofit/>
          </a:bodyPr>
          <a:lstStyle/>
          <a:p>
            <a:pPr algn="l"/>
            <a:r>
              <a:rPr lang="en-US"/>
              <a:t>It is the great tool for visualization  using WEB browser. We use this in </a:t>
            </a:r>
            <a:r>
              <a:rPr lang="en-US" err="1"/>
              <a:t>vizhub</a:t>
            </a:r>
            <a:r>
              <a:rPr lang="en-US"/>
              <a:t> tool and use languages like html, </a:t>
            </a:r>
            <a:r>
              <a:rPr lang="en-US" err="1"/>
              <a:t>css</a:t>
            </a:r>
            <a:r>
              <a:rPr lang="en-US"/>
              <a:t>, AND JAVA SCRIPT to do visualization. IT offers flexibility AND IS used for building data visualization on the web.</a:t>
            </a:r>
          </a:p>
        </p:txBody>
      </p:sp>
      <p:sp>
        <p:nvSpPr>
          <p:cNvPr id="3" name="Slide Number Placeholder 2" hidden="1">
            <a:extLst>
              <a:ext uri="{FF2B5EF4-FFF2-40B4-BE49-F238E27FC236}">
                <a16:creationId xmlns:a16="http://schemas.microsoft.com/office/drawing/2014/main" id="{50CD348E-9357-0442-4555-AF6B4AFE34B6}"/>
              </a:ext>
            </a:extLst>
          </p:cNvPr>
          <p:cNvSpPr>
            <a:spLocks noGrp="1"/>
          </p:cNvSpPr>
          <p:nvPr>
            <p:ph type="sldNum" sz="quarter" idx="4294967295"/>
          </p:nvPr>
        </p:nvSpPr>
        <p:spPr>
          <a:xfrm>
            <a:off x="11353800" y="5879804"/>
            <a:ext cx="661416" cy="895899"/>
          </a:xfrm>
        </p:spPr>
        <p:txBody>
          <a:bodyPr/>
          <a:lstStyle/>
          <a:p>
            <a:pPr>
              <a:spcAft>
                <a:spcPts val="600"/>
              </a:spcAft>
            </a:pPr>
            <a:fld id="{58FB4751-880F-D840-AAA9-3A15815CC996}" type="slidenum">
              <a:rPr lang="en-US" smtClean="0"/>
              <a:pPr>
                <a:spcAft>
                  <a:spcPts val="600"/>
                </a:spcAft>
              </a:pPr>
              <a:t>13</a:t>
            </a:fld>
            <a:endParaRPr lang="en-US"/>
          </a:p>
        </p:txBody>
      </p:sp>
    </p:spTree>
    <p:extLst>
      <p:ext uri="{BB962C8B-B14F-4D97-AF65-F5344CB8AC3E}">
        <p14:creationId xmlns:p14="http://schemas.microsoft.com/office/powerpoint/2010/main" val="164208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001467" y="914400"/>
            <a:ext cx="5641848" cy="5029200"/>
          </a:xfrm>
        </p:spPr>
        <p:txBody>
          <a:bodyPr anchor="ctr">
            <a:normAutofit/>
          </a:bodyPr>
          <a:lstStyle/>
          <a:p>
            <a:r>
              <a:rPr lang="en-US" b="0"/>
              <a:t>Implementation using tool</a:t>
            </a:r>
            <a:r>
              <a:rPr lang="en-US"/>
              <a:t>: </a:t>
            </a:r>
            <a:r>
              <a:rPr lang="en-US" err="1"/>
              <a:t>PowerBI</a:t>
            </a:r>
            <a:endParaRPr lang="en-US" b="0" err="1"/>
          </a:p>
        </p:txBody>
      </p:sp>
      <p:sp>
        <p:nvSpPr>
          <p:cNvPr id="24" name="Content Placeholder 2">
            <a:extLst>
              <a:ext uri="{FF2B5EF4-FFF2-40B4-BE49-F238E27FC236}">
                <a16:creationId xmlns:a16="http://schemas.microsoft.com/office/drawing/2014/main" id="{28049A21-73AE-47AF-C7CA-9F22A57ECC91}"/>
              </a:ext>
            </a:extLst>
          </p:cNvPr>
          <p:cNvSpPr>
            <a:spLocks noGrp="1"/>
          </p:cNvSpPr>
          <p:nvPr>
            <p:ph idx="1"/>
          </p:nvPr>
        </p:nvSpPr>
        <p:spPr>
          <a:xfrm>
            <a:off x="6868956" y="1143000"/>
            <a:ext cx="3633716" cy="4725322"/>
          </a:xfrm>
        </p:spPr>
        <p:txBody>
          <a:bodyPr vert="horz" lIns="91440" tIns="45720" rIns="91440" bIns="45720" rtlCol="0" anchor="t">
            <a:normAutofit/>
          </a:bodyPr>
          <a:lstStyle/>
          <a:p>
            <a:pPr algn="l"/>
            <a:r>
              <a:rPr lang="en-US" err="1"/>
              <a:t>Powerbi</a:t>
            </a:r>
            <a:r>
              <a:rPr lang="en-US"/>
              <a:t> is a tool provided by the </a:t>
            </a:r>
            <a:r>
              <a:rPr lang="en-US" err="1"/>
              <a:t>microsoft</a:t>
            </a:r>
            <a:r>
              <a:rPr lang="en-US"/>
              <a:t>. It works on different areas like visualization, REPORTING ETC. It provides different types of graphs such as line chart, bar chart, scatter plot for the visualization. It is very interactive and dynamic tool.</a:t>
            </a:r>
          </a:p>
        </p:txBody>
      </p:sp>
      <p:sp>
        <p:nvSpPr>
          <p:cNvPr id="3" name="Slide Number Placeholder 2" hidden="1">
            <a:extLst>
              <a:ext uri="{FF2B5EF4-FFF2-40B4-BE49-F238E27FC236}">
                <a16:creationId xmlns:a16="http://schemas.microsoft.com/office/drawing/2014/main" id="{50CD348E-9357-0442-4555-AF6B4AFE34B6}"/>
              </a:ext>
            </a:extLst>
          </p:cNvPr>
          <p:cNvSpPr>
            <a:spLocks noGrp="1"/>
          </p:cNvSpPr>
          <p:nvPr>
            <p:ph type="sldNum" sz="quarter" idx="4294967295"/>
          </p:nvPr>
        </p:nvSpPr>
        <p:spPr>
          <a:xfrm>
            <a:off x="11353800" y="5879804"/>
            <a:ext cx="661416" cy="895899"/>
          </a:xfrm>
        </p:spPr>
        <p:txBody>
          <a:bodyPr/>
          <a:lstStyle/>
          <a:p>
            <a:pPr>
              <a:spcAft>
                <a:spcPts val="600"/>
              </a:spcAft>
            </a:pPr>
            <a:fld id="{58FB4751-880F-D840-AAA9-3A15815CC996}" type="slidenum">
              <a:rPr lang="en-US" smtClean="0"/>
              <a:pPr>
                <a:spcAft>
                  <a:spcPts val="600"/>
                </a:spcAft>
              </a:pPr>
              <a:t>14</a:t>
            </a:fld>
            <a:endParaRPr lang="en-US"/>
          </a:p>
        </p:txBody>
      </p:sp>
    </p:spTree>
    <p:extLst>
      <p:ext uri="{BB962C8B-B14F-4D97-AF65-F5344CB8AC3E}">
        <p14:creationId xmlns:p14="http://schemas.microsoft.com/office/powerpoint/2010/main" val="222610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239864" y="0"/>
            <a:ext cx="7534656" cy="914400"/>
          </a:xfrm>
        </p:spPr>
        <p:txBody>
          <a:bodyPr/>
          <a:lstStyle/>
          <a:p>
            <a:pPr>
              <a:lnSpc>
                <a:spcPct val="100000"/>
              </a:lnSpc>
              <a:spcBef>
                <a:spcPts val="0"/>
              </a:spcBef>
              <a:defRPr/>
            </a:pPr>
            <a:r>
              <a:rPr lang="en-US" sz="3200" b="0"/>
              <a:t>Result for analysis</a:t>
            </a:r>
            <a:r>
              <a:rPr lang="en-US"/>
              <a:t>: Tableau</a:t>
            </a:r>
            <a:endParaRPr lang="en-US" sz="3200" b="0">
              <a:latin typeface="+mn-lt"/>
              <a:cs typeface="Gill Sans Light" panose="020B0302020104020203" pitchFamily="34" charset="-79"/>
            </a:endParaRPr>
          </a:p>
        </p:txBody>
      </p:sp>
      <p:pic>
        <p:nvPicPr>
          <p:cNvPr id="2" name="Content Placeholder 1" descr="A screenshot of a computer&#10;&#10;Description automatically generated">
            <a:extLst>
              <a:ext uri="{FF2B5EF4-FFF2-40B4-BE49-F238E27FC236}">
                <a16:creationId xmlns:a16="http://schemas.microsoft.com/office/drawing/2014/main" id="{D3758F06-70B3-36E3-AFEB-00AC592D6513}"/>
              </a:ext>
            </a:extLst>
          </p:cNvPr>
          <p:cNvPicPr>
            <a:picLocks noGrp="1" noChangeAspect="1"/>
          </p:cNvPicPr>
          <p:nvPr>
            <p:ph sz="quarter" idx="10"/>
          </p:nvPr>
        </p:nvPicPr>
        <p:blipFill>
          <a:blip r:embed="rId3"/>
          <a:stretch>
            <a:fillRect/>
          </a:stretch>
        </p:blipFill>
        <p:spPr>
          <a:xfrm>
            <a:off x="239865" y="1262133"/>
            <a:ext cx="7311662" cy="4333597"/>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15</a:t>
            </a:fld>
            <a:endParaRPr lang="en-US"/>
          </a:p>
        </p:txBody>
      </p:sp>
      <p:sp>
        <p:nvSpPr>
          <p:cNvPr id="4" name="TextBox 3">
            <a:extLst>
              <a:ext uri="{FF2B5EF4-FFF2-40B4-BE49-F238E27FC236}">
                <a16:creationId xmlns:a16="http://schemas.microsoft.com/office/drawing/2014/main" id="{6A316EF0-7B08-DFDD-0DF4-F188F68CCE61}"/>
              </a:ext>
            </a:extLst>
          </p:cNvPr>
          <p:cNvSpPr txBox="1"/>
          <p:nvPr/>
        </p:nvSpPr>
        <p:spPr>
          <a:xfrm>
            <a:off x="8819865" y="177420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C762DDA8-61F3-70B8-9122-2BFF6C7FA7B9}"/>
              </a:ext>
            </a:extLst>
          </p:cNvPr>
          <p:cNvSpPr txBox="1"/>
          <p:nvPr/>
        </p:nvSpPr>
        <p:spPr>
          <a:xfrm>
            <a:off x="8095495" y="1997770"/>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snapshot represents the packed bubble graph for the attributes Population, Net Change and Country where Population is the color. More dark the color, more population. Size of the bubble is Net change. Greater the size of bubble more is Net Change.</a:t>
            </a:r>
          </a:p>
        </p:txBody>
      </p:sp>
    </p:spTree>
    <p:extLst>
      <p:ext uri="{BB962C8B-B14F-4D97-AF65-F5344CB8AC3E}">
        <p14:creationId xmlns:p14="http://schemas.microsoft.com/office/powerpoint/2010/main" val="913826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288235" y="-89452"/>
            <a:ext cx="7534656" cy="914400"/>
          </a:xfrm>
        </p:spPr>
        <p:txBody>
          <a:bodyPr/>
          <a:lstStyle/>
          <a:p>
            <a:pPr>
              <a:lnSpc>
                <a:spcPct val="100000"/>
              </a:lnSpc>
              <a:spcBef>
                <a:spcPts val="0"/>
              </a:spcBef>
              <a:defRPr/>
            </a:pPr>
            <a:r>
              <a:rPr lang="en-US" sz="3200" b="0"/>
              <a:t>Result for analysis</a:t>
            </a:r>
            <a:r>
              <a:rPr lang="en-US"/>
              <a:t>: Tableau</a:t>
            </a:r>
            <a:endParaRPr lang="en-US" sz="3200" b="0">
              <a:latin typeface="+mn-lt"/>
              <a:cs typeface="Gill Sans Light" panose="020B0302020104020203" pitchFamily="34" charset="-79"/>
            </a:endParaRPr>
          </a:p>
        </p:txBody>
      </p:sp>
      <p:pic>
        <p:nvPicPr>
          <p:cNvPr id="2" name="Content Placeholder 1">
            <a:extLst>
              <a:ext uri="{FF2B5EF4-FFF2-40B4-BE49-F238E27FC236}">
                <a16:creationId xmlns:a16="http://schemas.microsoft.com/office/drawing/2014/main" id="{A7CB85F5-FFE4-BF1A-3F95-D2B279270971}"/>
              </a:ext>
            </a:extLst>
          </p:cNvPr>
          <p:cNvPicPr>
            <a:picLocks noGrp="1" noChangeAspect="1"/>
          </p:cNvPicPr>
          <p:nvPr>
            <p:ph sz="quarter" idx="10"/>
          </p:nvPr>
        </p:nvPicPr>
        <p:blipFill rotWithShape="1">
          <a:blip r:embed="rId3"/>
          <a:srcRect l="611" t="-4555" r="-611" b="6381"/>
          <a:stretch/>
        </p:blipFill>
        <p:spPr>
          <a:xfrm>
            <a:off x="288235" y="964097"/>
            <a:ext cx="7544904" cy="4244008"/>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16</a:t>
            </a:fld>
            <a:endParaRPr lang="en-US"/>
          </a:p>
        </p:txBody>
      </p:sp>
      <p:sp>
        <p:nvSpPr>
          <p:cNvPr id="4" name="TextBox 3">
            <a:extLst>
              <a:ext uri="{FF2B5EF4-FFF2-40B4-BE49-F238E27FC236}">
                <a16:creationId xmlns:a16="http://schemas.microsoft.com/office/drawing/2014/main" id="{78644E41-7CD0-8DBB-45FB-D9ABFBFDAD69}"/>
              </a:ext>
            </a:extLst>
          </p:cNvPr>
          <p:cNvSpPr txBox="1"/>
          <p:nvPr/>
        </p:nvSpPr>
        <p:spPr>
          <a:xfrm>
            <a:off x="8175227" y="2043806"/>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snapshot of Symbol Map in which I have put Migrant workers' growth as the color and took country. So by clicking on every country we will be getting to know </a:t>
            </a:r>
            <a:r>
              <a:rPr lang="en-US" err="1"/>
              <a:t>howmany</a:t>
            </a:r>
            <a:r>
              <a:rPr lang="en-US"/>
              <a:t> migrant workers have migrated.</a:t>
            </a:r>
          </a:p>
        </p:txBody>
      </p:sp>
    </p:spTree>
    <p:extLst>
      <p:ext uri="{BB962C8B-B14F-4D97-AF65-F5344CB8AC3E}">
        <p14:creationId xmlns:p14="http://schemas.microsoft.com/office/powerpoint/2010/main" val="192039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318052" y="-69574"/>
            <a:ext cx="7534656" cy="914400"/>
          </a:xfrm>
        </p:spPr>
        <p:txBody>
          <a:bodyPr/>
          <a:lstStyle/>
          <a:p>
            <a:pPr>
              <a:lnSpc>
                <a:spcPct val="100000"/>
              </a:lnSpc>
              <a:spcBef>
                <a:spcPts val="0"/>
              </a:spcBef>
              <a:defRPr/>
            </a:pPr>
            <a:r>
              <a:rPr lang="en-US" sz="3200" b="0"/>
              <a:t>Result for analysis</a:t>
            </a:r>
            <a:r>
              <a:rPr lang="en-US"/>
              <a:t>: Tableau</a:t>
            </a:r>
            <a:endParaRPr lang="en-US" sz="3200" b="0">
              <a:latin typeface="+mn-lt"/>
              <a:cs typeface="Gill Sans Light" panose="020B0302020104020203" pitchFamily="34" charset="-79"/>
            </a:endParaRPr>
          </a:p>
        </p:txBody>
      </p:sp>
      <p:pic>
        <p:nvPicPr>
          <p:cNvPr id="2" name="Content Placeholder 1" descr="A screenshot of a computer&#10;&#10;Description automatically generated">
            <a:extLst>
              <a:ext uri="{FF2B5EF4-FFF2-40B4-BE49-F238E27FC236}">
                <a16:creationId xmlns:a16="http://schemas.microsoft.com/office/drawing/2014/main" id="{124E6141-7887-A6F8-1971-9C7F15712F99}"/>
              </a:ext>
            </a:extLst>
          </p:cNvPr>
          <p:cNvPicPr>
            <a:picLocks noGrp="1" noChangeAspect="1"/>
          </p:cNvPicPr>
          <p:nvPr>
            <p:ph sz="quarter" idx="10"/>
          </p:nvPr>
        </p:nvPicPr>
        <p:blipFill>
          <a:blip r:embed="rId3"/>
          <a:stretch>
            <a:fillRect/>
          </a:stretch>
        </p:blipFill>
        <p:spPr>
          <a:xfrm>
            <a:off x="318052" y="1207769"/>
            <a:ext cx="7642661" cy="4298997"/>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17</a:t>
            </a:fld>
            <a:endParaRPr lang="en-US"/>
          </a:p>
        </p:txBody>
      </p:sp>
      <p:sp>
        <p:nvSpPr>
          <p:cNvPr id="4" name="TextBox 3">
            <a:extLst>
              <a:ext uri="{FF2B5EF4-FFF2-40B4-BE49-F238E27FC236}">
                <a16:creationId xmlns:a16="http://schemas.microsoft.com/office/drawing/2014/main" id="{141A3900-5B44-1B4E-15E0-01C794021772}"/>
              </a:ext>
            </a:extLst>
          </p:cNvPr>
          <p:cNvSpPr txBox="1"/>
          <p:nvPr/>
        </p:nvSpPr>
        <p:spPr>
          <a:xfrm>
            <a:off x="8211329" y="2297546"/>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the stacked bar chart between the population growth and urban population growth for every specific country in the world.</a:t>
            </a:r>
          </a:p>
        </p:txBody>
      </p:sp>
    </p:spTree>
    <p:extLst>
      <p:ext uri="{BB962C8B-B14F-4D97-AF65-F5344CB8AC3E}">
        <p14:creationId xmlns:p14="http://schemas.microsoft.com/office/powerpoint/2010/main" val="3093747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407504" y="0"/>
            <a:ext cx="7534656" cy="914400"/>
          </a:xfrm>
        </p:spPr>
        <p:txBody>
          <a:bodyPr/>
          <a:lstStyle/>
          <a:p>
            <a:pPr>
              <a:lnSpc>
                <a:spcPct val="100000"/>
              </a:lnSpc>
              <a:spcBef>
                <a:spcPts val="0"/>
              </a:spcBef>
              <a:defRPr/>
            </a:pPr>
            <a:r>
              <a:rPr lang="en-US" sz="3200" b="0"/>
              <a:t>Result for analysis</a:t>
            </a:r>
            <a:r>
              <a:rPr lang="en-US"/>
              <a:t>: Tableau</a:t>
            </a:r>
            <a:endParaRPr lang="en-US" sz="3200" b="0">
              <a:latin typeface="+mn-lt"/>
              <a:cs typeface="Gill Sans Light" panose="020B0302020104020203" pitchFamily="34" charset="-79"/>
            </a:endParaRPr>
          </a:p>
        </p:txBody>
      </p:sp>
      <p:pic>
        <p:nvPicPr>
          <p:cNvPr id="2" name="Content Placeholder 1" descr="A screenshot of a computer&#10;&#10;Description automatically generated">
            <a:extLst>
              <a:ext uri="{FF2B5EF4-FFF2-40B4-BE49-F238E27FC236}">
                <a16:creationId xmlns:a16="http://schemas.microsoft.com/office/drawing/2014/main" id="{81D79780-E4FC-C6FD-FFCA-DD54420666A6}"/>
              </a:ext>
            </a:extLst>
          </p:cNvPr>
          <p:cNvPicPr>
            <a:picLocks noGrp="1" noChangeAspect="1"/>
          </p:cNvPicPr>
          <p:nvPr>
            <p:ph sz="quarter" idx="10"/>
          </p:nvPr>
        </p:nvPicPr>
        <p:blipFill>
          <a:blip r:embed="rId3"/>
          <a:stretch>
            <a:fillRect/>
          </a:stretch>
        </p:blipFill>
        <p:spPr>
          <a:xfrm>
            <a:off x="80691" y="1401417"/>
            <a:ext cx="7457013" cy="3917048"/>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18</a:t>
            </a:fld>
            <a:endParaRPr lang="en-US"/>
          </a:p>
        </p:txBody>
      </p:sp>
      <p:sp>
        <p:nvSpPr>
          <p:cNvPr id="6" name="TextBox 5">
            <a:extLst>
              <a:ext uri="{FF2B5EF4-FFF2-40B4-BE49-F238E27FC236}">
                <a16:creationId xmlns:a16="http://schemas.microsoft.com/office/drawing/2014/main" id="{40CE25A2-9D48-C03A-4E2E-567F5B4E345D}"/>
              </a:ext>
            </a:extLst>
          </p:cNvPr>
          <p:cNvSpPr txBox="1"/>
          <p:nvPr/>
        </p:nvSpPr>
        <p:spPr>
          <a:xfrm>
            <a:off x="8158710" y="2067279"/>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Here as we can see that we have highlight all the three datasets we are using and merging. Then I have used this graph for the visualization of attributes from all three datasets and explained in the diagram itself.</a:t>
            </a:r>
          </a:p>
        </p:txBody>
      </p:sp>
    </p:spTree>
    <p:extLst>
      <p:ext uri="{BB962C8B-B14F-4D97-AF65-F5344CB8AC3E}">
        <p14:creationId xmlns:p14="http://schemas.microsoft.com/office/powerpoint/2010/main" val="100058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98782" y="0"/>
            <a:ext cx="7534656" cy="914400"/>
          </a:xfrm>
        </p:spPr>
        <p:txBody>
          <a:bodyPr/>
          <a:lstStyle/>
          <a:p>
            <a:pPr>
              <a:lnSpc>
                <a:spcPct val="100000"/>
              </a:lnSpc>
              <a:spcBef>
                <a:spcPts val="0"/>
              </a:spcBef>
              <a:defRPr/>
            </a:pPr>
            <a:r>
              <a:rPr lang="en-US" sz="3200" b="0"/>
              <a:t>Result for analysis</a:t>
            </a:r>
            <a:r>
              <a:rPr lang="en-US"/>
              <a:t>: D3.js</a:t>
            </a:r>
            <a:endParaRPr lang="en-US" sz="3200" b="0">
              <a:latin typeface="+mn-lt"/>
              <a:cs typeface="Gill Sans Light" panose="020B0302020104020203" pitchFamily="34" charset="-79"/>
            </a:endParaRPr>
          </a:p>
        </p:txBody>
      </p:sp>
      <p:pic>
        <p:nvPicPr>
          <p:cNvPr id="2" name="Content Placeholder 1" descr="A colorful pie chart with text&#10;&#10;Description automatically generated">
            <a:extLst>
              <a:ext uri="{FF2B5EF4-FFF2-40B4-BE49-F238E27FC236}">
                <a16:creationId xmlns:a16="http://schemas.microsoft.com/office/drawing/2014/main" id="{6BAB9029-143A-6EC5-3C0B-ACD797628CA4}"/>
              </a:ext>
            </a:extLst>
          </p:cNvPr>
          <p:cNvPicPr>
            <a:picLocks noGrp="1" noChangeAspect="1"/>
          </p:cNvPicPr>
          <p:nvPr>
            <p:ph sz="quarter" idx="10"/>
          </p:nvPr>
        </p:nvPicPr>
        <p:blipFill>
          <a:blip r:embed="rId3"/>
          <a:stretch>
            <a:fillRect/>
          </a:stretch>
        </p:blipFill>
        <p:spPr>
          <a:xfrm>
            <a:off x="155033" y="1570383"/>
            <a:ext cx="7382671" cy="3656729"/>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19</a:t>
            </a:fld>
            <a:endParaRPr lang="en-US"/>
          </a:p>
        </p:txBody>
      </p:sp>
      <p:sp>
        <p:nvSpPr>
          <p:cNvPr id="4" name="TextBox 3">
            <a:extLst>
              <a:ext uri="{FF2B5EF4-FFF2-40B4-BE49-F238E27FC236}">
                <a16:creationId xmlns:a16="http://schemas.microsoft.com/office/drawing/2014/main" id="{1E7799D6-A3A0-3007-AF92-FB186B3EB447}"/>
              </a:ext>
            </a:extLst>
          </p:cNvPr>
          <p:cNvSpPr txBox="1"/>
          <p:nvPr/>
        </p:nvSpPr>
        <p:spPr>
          <a:xfrm>
            <a:off x="8018247" y="2106085"/>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visualization from D3.js in which I have done for the pie chart for the top 5 countries in the world by population according to the dataset we have used and have provided the percentage those countries contribute to.</a:t>
            </a:r>
          </a:p>
        </p:txBody>
      </p:sp>
    </p:spTree>
    <p:extLst>
      <p:ext uri="{BB962C8B-B14F-4D97-AF65-F5344CB8AC3E}">
        <p14:creationId xmlns:p14="http://schemas.microsoft.com/office/powerpoint/2010/main" val="7077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en-US"/>
              <a:t>agenda</a:t>
            </a:r>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1457703104"/>
              </p:ext>
            </p:extLst>
          </p:nvPr>
        </p:nvGraphicFramePr>
        <p:xfrm>
          <a:off x="7117591" y="198783"/>
          <a:ext cx="4190999" cy="6419839"/>
        </p:xfrm>
        <a:graphic>
          <a:graphicData uri="http://schemas.openxmlformats.org/drawingml/2006/table">
            <a:tbl>
              <a:tblPr firstRow="1" bandRow="1"/>
              <a:tblGrid>
                <a:gridCol w="4190999">
                  <a:extLst>
                    <a:ext uri="{9D8B030D-6E8A-4147-A177-3AD203B41FA5}">
                      <a16:colId xmlns:a16="http://schemas.microsoft.com/office/drawing/2014/main" val="1563570424"/>
                    </a:ext>
                  </a:extLst>
                </a:gridCol>
              </a:tblGrid>
              <a:tr h="83536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i="0" u="none" strike="noStrike" kern="1200">
                          <a:solidFill>
                            <a:schemeClr val="tx1"/>
                          </a:solidFill>
                          <a:effectLst/>
                          <a:latin typeface="+mn-lt"/>
                          <a:ea typeface="+mn-ea"/>
                          <a:cs typeface="+mn-cs"/>
                        </a:rPr>
                        <a:t>Introduction</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9376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i="0" u="none" strike="noStrike" kern="1200" dirty="0">
                          <a:solidFill>
                            <a:schemeClr val="tx1"/>
                          </a:solidFill>
                          <a:effectLst/>
                          <a:latin typeface="+mn-lt"/>
                          <a:ea typeface="+mn-ea"/>
                          <a:cs typeface="+mn-cs"/>
                        </a:rPr>
                        <a:t>Data Abstraction</a:t>
                      </a:r>
                    </a:p>
                    <a:p>
                      <a:pPr marL="0" algn="r" defTabSz="914400" rtl="0" eaLnBrk="1" latinLnBrk="0" hangingPunct="1"/>
                      <a:r>
                        <a:rPr lang="en-US" sz="2400" b="0" kern="1200" dirty="0">
                          <a:solidFill>
                            <a:schemeClr val="tx1"/>
                          </a:solidFill>
                          <a:latin typeface="+mj-lt"/>
                          <a:ea typeface="+mn-ea"/>
                          <a:cs typeface="+mn-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14048">
                <a:tc>
                  <a:txBody>
                    <a:bodyPr/>
                    <a:lstStyle/>
                    <a:p>
                      <a:pPr algn="r"/>
                      <a:r>
                        <a:rPr lang="en-US" sz="2400" b="0" dirty="0"/>
                        <a:t>Task Abstraction</a:t>
                      </a:r>
                    </a:p>
                    <a:p>
                      <a:pPr marL="0" algn="r" defTabSz="914400" rtl="0" eaLnBrk="1" latinLnBrk="0" hangingPunct="1"/>
                      <a:r>
                        <a:rPr lang="en-US" sz="2400" b="0" kern="1200" dirty="0">
                          <a:solidFill>
                            <a:schemeClr val="tx1"/>
                          </a:solidFill>
                          <a:latin typeface="+mj-lt"/>
                          <a:ea typeface="+mn-ea"/>
                          <a:cs typeface="+mn-cs"/>
                        </a:rPr>
                        <a:t>9</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73487">
                <a:tc>
                  <a:txBody>
                    <a:bodyPr/>
                    <a:lstStyle/>
                    <a:p>
                      <a:pPr algn="r"/>
                      <a:r>
                        <a:rPr lang="en-US" sz="2400" b="0" dirty="0"/>
                        <a:t>Implementation using tool</a:t>
                      </a:r>
                    </a:p>
                    <a:p>
                      <a:pPr marL="0" algn="r" defTabSz="914400" rtl="0" eaLnBrk="1" latinLnBrk="0" hangingPunct="1"/>
                      <a:r>
                        <a:rPr lang="en-US" sz="2400" b="0" kern="1200" dirty="0">
                          <a:solidFill>
                            <a:schemeClr val="tx1"/>
                          </a:solidFill>
                          <a:latin typeface="+mj-lt"/>
                          <a:ea typeface="+mn-ea"/>
                          <a:cs typeface="+mn-cs"/>
                        </a:rPr>
                        <a:t> 12</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677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Result for analysis</a:t>
                      </a:r>
                      <a:endParaRPr lang="en-US" sz="2400" b="0" dirty="0">
                        <a:latin typeface="+mn-lt"/>
                        <a:cs typeface="Gill Sans Light" panose="020B0302020104020203" pitchFamily="34" charset="-79"/>
                      </a:endParaRPr>
                    </a:p>
                    <a:p>
                      <a:pPr marL="0" algn="r" defTabSz="914400" rtl="0" eaLnBrk="1" latinLnBrk="0" hangingPunct="1"/>
                      <a:r>
                        <a:rPr lang="en-US" sz="2400" b="0" kern="1200" dirty="0">
                          <a:solidFill>
                            <a:schemeClr val="tx1"/>
                          </a:solidFill>
                          <a:latin typeface="+mj-lt"/>
                          <a:ea typeface="+mn-ea"/>
                          <a:cs typeface="+mn-cs"/>
                        </a:rPr>
                        <a:t>15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r h="8677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Project management</a:t>
                      </a:r>
                      <a:endParaRPr lang="en-US" sz="2400" b="0" dirty="0">
                        <a:latin typeface="+mn-lt"/>
                        <a:cs typeface="Gill Sans Light" panose="020B0302020104020203" pitchFamily="34" charset="-79"/>
                      </a:endParaRPr>
                    </a:p>
                    <a:p>
                      <a:pPr marL="0" algn="r" defTabSz="914400" rtl="0" eaLnBrk="1" latinLnBrk="0" hangingPunct="1"/>
                      <a:r>
                        <a:rPr lang="en-US" sz="2400" b="0" kern="1200" dirty="0">
                          <a:solidFill>
                            <a:schemeClr val="tx1"/>
                          </a:solidFill>
                          <a:latin typeface="+mj-lt"/>
                          <a:ea typeface="+mn-ea"/>
                          <a:cs typeface="+mn-cs"/>
                        </a:rPr>
                        <a:t>30</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2853787"/>
                  </a:ext>
                </a:extLst>
              </a:tr>
              <a:tr h="86772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References</a:t>
                      </a:r>
                    </a:p>
                    <a:p>
                      <a:pPr marL="0" algn="r" defTabSz="914400" rtl="0" eaLnBrk="1" latinLnBrk="0" hangingPunct="1"/>
                      <a:r>
                        <a:rPr lang="en-US" sz="2400" b="0" kern="1200" dirty="0">
                          <a:solidFill>
                            <a:schemeClr val="tx1"/>
                          </a:solidFill>
                          <a:latin typeface="+mj-lt"/>
                          <a:ea typeface="+mn-ea"/>
                          <a:cs typeface="+mn-cs"/>
                        </a:rPr>
                        <a:t>31</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58088410"/>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447261" y="0"/>
            <a:ext cx="7534656" cy="914400"/>
          </a:xfrm>
        </p:spPr>
        <p:txBody>
          <a:bodyPr/>
          <a:lstStyle/>
          <a:p>
            <a:pPr>
              <a:lnSpc>
                <a:spcPct val="100000"/>
              </a:lnSpc>
              <a:spcBef>
                <a:spcPts val="0"/>
              </a:spcBef>
              <a:defRPr/>
            </a:pPr>
            <a:r>
              <a:rPr lang="en-US" sz="3200" b="0"/>
              <a:t>Result for analysis</a:t>
            </a:r>
            <a:r>
              <a:rPr lang="en-US"/>
              <a:t>: D3.js</a:t>
            </a:r>
            <a:endParaRPr lang="en-US" sz="3200" b="0">
              <a:latin typeface="+mn-lt"/>
              <a:cs typeface="Gill Sans Light" panose="020B0302020104020203" pitchFamily="34" charset="-79"/>
            </a:endParaRPr>
          </a:p>
        </p:txBody>
      </p:sp>
      <p:pic>
        <p:nvPicPr>
          <p:cNvPr id="2" name="Content Placeholder 1">
            <a:extLst>
              <a:ext uri="{FF2B5EF4-FFF2-40B4-BE49-F238E27FC236}">
                <a16:creationId xmlns:a16="http://schemas.microsoft.com/office/drawing/2014/main" id="{84356096-8E9C-E4C8-14E1-511C4B470324}"/>
              </a:ext>
            </a:extLst>
          </p:cNvPr>
          <p:cNvPicPr>
            <a:picLocks noGrp="1" noChangeAspect="1"/>
          </p:cNvPicPr>
          <p:nvPr>
            <p:ph sz="quarter" idx="10"/>
          </p:nvPr>
        </p:nvPicPr>
        <p:blipFill>
          <a:blip r:embed="rId3"/>
          <a:stretch>
            <a:fillRect/>
          </a:stretch>
        </p:blipFill>
        <p:spPr>
          <a:xfrm>
            <a:off x="172466" y="1590261"/>
            <a:ext cx="7365238" cy="3628914"/>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20</a:t>
            </a:fld>
            <a:endParaRPr lang="en-US"/>
          </a:p>
        </p:txBody>
      </p:sp>
      <p:sp>
        <p:nvSpPr>
          <p:cNvPr id="4" name="TextBox 3">
            <a:extLst>
              <a:ext uri="{FF2B5EF4-FFF2-40B4-BE49-F238E27FC236}">
                <a16:creationId xmlns:a16="http://schemas.microsoft.com/office/drawing/2014/main" id="{C32AE20D-597B-05E4-C703-F7FDF2C09D3D}"/>
              </a:ext>
            </a:extLst>
          </p:cNvPr>
          <p:cNvSpPr txBox="1"/>
          <p:nvPr/>
        </p:nvSpPr>
        <p:spPr>
          <a:xfrm>
            <a:off x="8108801" y="2080335"/>
            <a:ext cx="2743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the bar chart which is doing the comparison for top 10 countries population wise and showing that which country has how much population on the scale and what is the comparison ratio.</a:t>
            </a:r>
          </a:p>
        </p:txBody>
      </p:sp>
    </p:spTree>
    <p:extLst>
      <p:ext uri="{BB962C8B-B14F-4D97-AF65-F5344CB8AC3E}">
        <p14:creationId xmlns:p14="http://schemas.microsoft.com/office/powerpoint/2010/main" val="32720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238539" y="0"/>
            <a:ext cx="7534656" cy="914400"/>
          </a:xfrm>
        </p:spPr>
        <p:txBody>
          <a:bodyPr/>
          <a:lstStyle/>
          <a:p>
            <a:pPr>
              <a:lnSpc>
                <a:spcPct val="100000"/>
              </a:lnSpc>
              <a:spcBef>
                <a:spcPts val="0"/>
              </a:spcBef>
              <a:defRPr/>
            </a:pPr>
            <a:r>
              <a:rPr lang="en-US" sz="3200" b="0"/>
              <a:t>Result for analysis</a:t>
            </a:r>
            <a:r>
              <a:rPr lang="en-US"/>
              <a:t>: </a:t>
            </a:r>
            <a:r>
              <a:rPr lang="en-US" err="1"/>
              <a:t>PowerBI</a:t>
            </a:r>
            <a:endParaRPr lang="en-US" sz="3200" b="0">
              <a:latin typeface="+mn-lt"/>
              <a:cs typeface="Gill Sans Light" panose="020B0302020104020203" pitchFamily="34" charset="-79"/>
            </a:endParaRPr>
          </a:p>
        </p:txBody>
      </p:sp>
      <p:pic>
        <p:nvPicPr>
          <p:cNvPr id="2" name="Content Placeholder 1" descr="A pie chart with different colored circles&#10;&#10;Description automatically generated">
            <a:extLst>
              <a:ext uri="{FF2B5EF4-FFF2-40B4-BE49-F238E27FC236}">
                <a16:creationId xmlns:a16="http://schemas.microsoft.com/office/drawing/2014/main" id="{33FFFE1B-371F-CBCD-38E6-65B28338CFC1}"/>
              </a:ext>
            </a:extLst>
          </p:cNvPr>
          <p:cNvPicPr>
            <a:picLocks noGrp="1" noChangeAspect="1"/>
          </p:cNvPicPr>
          <p:nvPr>
            <p:ph sz="quarter" idx="10"/>
          </p:nvPr>
        </p:nvPicPr>
        <p:blipFill>
          <a:blip r:embed="rId3"/>
          <a:stretch>
            <a:fillRect/>
          </a:stretch>
        </p:blipFill>
        <p:spPr>
          <a:xfrm>
            <a:off x="244759" y="1500809"/>
            <a:ext cx="7292945" cy="3808171"/>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21</a:t>
            </a:fld>
            <a:endParaRPr lang="en-US"/>
          </a:p>
        </p:txBody>
      </p:sp>
      <p:sp>
        <p:nvSpPr>
          <p:cNvPr id="4" name="TextBox 3">
            <a:extLst>
              <a:ext uri="{FF2B5EF4-FFF2-40B4-BE49-F238E27FC236}">
                <a16:creationId xmlns:a16="http://schemas.microsoft.com/office/drawing/2014/main" id="{0EF8C865-D731-0375-B8FD-974255552179}"/>
              </a:ext>
            </a:extLst>
          </p:cNvPr>
          <p:cNvSpPr txBox="1"/>
          <p:nvPr/>
        </p:nvSpPr>
        <p:spPr>
          <a:xfrm>
            <a:off x="8088795" y="2250732"/>
            <a:ext cx="2743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being done in </a:t>
            </a:r>
            <a:r>
              <a:rPr lang="en-US" err="1"/>
              <a:t>PowerBI</a:t>
            </a:r>
            <a:r>
              <a:rPr lang="en-US"/>
              <a:t> where I have visualized in the same way as I have done in the D3.js but here the way it is visualized is different which shows that it can be done in many ways.</a:t>
            </a:r>
          </a:p>
        </p:txBody>
      </p:sp>
    </p:spTree>
    <p:extLst>
      <p:ext uri="{BB962C8B-B14F-4D97-AF65-F5344CB8AC3E}">
        <p14:creationId xmlns:p14="http://schemas.microsoft.com/office/powerpoint/2010/main" val="2237392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208722" y="0"/>
            <a:ext cx="7534656" cy="914400"/>
          </a:xfrm>
        </p:spPr>
        <p:txBody>
          <a:bodyPr/>
          <a:lstStyle/>
          <a:p>
            <a:pPr>
              <a:lnSpc>
                <a:spcPct val="100000"/>
              </a:lnSpc>
              <a:spcBef>
                <a:spcPts val="0"/>
              </a:spcBef>
              <a:defRPr/>
            </a:pPr>
            <a:r>
              <a:rPr lang="en-US" sz="3200" b="0"/>
              <a:t>Result for analysis</a:t>
            </a:r>
            <a:r>
              <a:rPr lang="en-US"/>
              <a:t>: </a:t>
            </a:r>
            <a:r>
              <a:rPr lang="en-US" err="1"/>
              <a:t>PowerBI</a:t>
            </a:r>
            <a:endParaRPr lang="en-US" sz="3200" b="0" err="1">
              <a:latin typeface="+mn-lt"/>
              <a:cs typeface="Gill Sans Light" panose="020B0302020104020203" pitchFamily="34" charset="-79"/>
            </a:endParaRPr>
          </a:p>
        </p:txBody>
      </p:sp>
      <p:pic>
        <p:nvPicPr>
          <p:cNvPr id="2" name="Content Placeholder 1" descr="A graph of different colored dots&#10;&#10;Description automatically generated">
            <a:extLst>
              <a:ext uri="{FF2B5EF4-FFF2-40B4-BE49-F238E27FC236}">
                <a16:creationId xmlns:a16="http://schemas.microsoft.com/office/drawing/2014/main" id="{7E1D9A92-9888-1A5E-9E1D-E044218867B0}"/>
              </a:ext>
            </a:extLst>
          </p:cNvPr>
          <p:cNvPicPr>
            <a:picLocks noGrp="1" noChangeAspect="1"/>
          </p:cNvPicPr>
          <p:nvPr>
            <p:ph sz="quarter" idx="10"/>
          </p:nvPr>
        </p:nvPicPr>
        <p:blipFill>
          <a:blip r:embed="rId3"/>
          <a:stretch>
            <a:fillRect/>
          </a:stretch>
        </p:blipFill>
        <p:spPr>
          <a:xfrm>
            <a:off x="133276" y="1699592"/>
            <a:ext cx="7404428" cy="3429580"/>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22</a:t>
            </a:fld>
            <a:endParaRPr lang="en-US"/>
          </a:p>
        </p:txBody>
      </p:sp>
      <p:sp>
        <p:nvSpPr>
          <p:cNvPr id="4" name="TextBox 3">
            <a:extLst>
              <a:ext uri="{FF2B5EF4-FFF2-40B4-BE49-F238E27FC236}">
                <a16:creationId xmlns:a16="http://schemas.microsoft.com/office/drawing/2014/main" id="{B0EE4A6D-D294-7B21-9001-0101AB7E66CD}"/>
              </a:ext>
            </a:extLst>
          </p:cNvPr>
          <p:cNvSpPr txBox="1"/>
          <p:nvPr/>
        </p:nvSpPr>
        <p:spPr>
          <a:xfrm>
            <a:off x="7954999" y="2223858"/>
            <a:ext cx="27431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the scatter plot which is designed in </a:t>
            </a:r>
            <a:r>
              <a:rPr lang="en-US" err="1"/>
              <a:t>PowerBI</a:t>
            </a:r>
            <a:r>
              <a:rPr lang="en-US"/>
              <a:t>. In this we have taken countries as value and trying to find the fertility rate and growth change relationship for every country.</a:t>
            </a:r>
          </a:p>
        </p:txBody>
      </p:sp>
    </p:spTree>
    <p:extLst>
      <p:ext uri="{BB962C8B-B14F-4D97-AF65-F5344CB8AC3E}">
        <p14:creationId xmlns:p14="http://schemas.microsoft.com/office/powerpoint/2010/main" val="420539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268356" y="0"/>
            <a:ext cx="7534656" cy="914400"/>
          </a:xfrm>
        </p:spPr>
        <p:txBody>
          <a:bodyPr/>
          <a:lstStyle/>
          <a:p>
            <a:pPr>
              <a:lnSpc>
                <a:spcPct val="100000"/>
              </a:lnSpc>
              <a:spcBef>
                <a:spcPts val="0"/>
              </a:spcBef>
              <a:defRPr/>
            </a:pPr>
            <a:r>
              <a:rPr lang="en-US" sz="3200" b="0"/>
              <a:t>Result for analysis</a:t>
            </a:r>
            <a:r>
              <a:rPr lang="en-US"/>
              <a:t>: </a:t>
            </a:r>
            <a:r>
              <a:rPr lang="en-US" err="1"/>
              <a:t>PowerBI</a:t>
            </a:r>
            <a:endParaRPr lang="en-US" sz="3200" b="0">
              <a:latin typeface="+mn-lt"/>
              <a:cs typeface="Gill Sans Light" panose="020B0302020104020203" pitchFamily="34" charset="-79"/>
            </a:endParaRPr>
          </a:p>
        </p:txBody>
      </p:sp>
      <p:pic>
        <p:nvPicPr>
          <p:cNvPr id="2" name="Content Placeholder 1">
            <a:extLst>
              <a:ext uri="{FF2B5EF4-FFF2-40B4-BE49-F238E27FC236}">
                <a16:creationId xmlns:a16="http://schemas.microsoft.com/office/drawing/2014/main" id="{FD2D7955-DFD7-9DA6-8E7C-73BFA4F59C9C}"/>
              </a:ext>
            </a:extLst>
          </p:cNvPr>
          <p:cNvPicPr>
            <a:picLocks noGrp="1" noChangeAspect="1"/>
          </p:cNvPicPr>
          <p:nvPr>
            <p:ph sz="quarter" idx="10"/>
          </p:nvPr>
        </p:nvPicPr>
        <p:blipFill>
          <a:blip r:embed="rId3"/>
          <a:stretch>
            <a:fillRect/>
          </a:stretch>
        </p:blipFill>
        <p:spPr>
          <a:xfrm>
            <a:off x="331021" y="1848678"/>
            <a:ext cx="7206683" cy="3238353"/>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23</a:t>
            </a:fld>
            <a:endParaRPr lang="en-US"/>
          </a:p>
        </p:txBody>
      </p:sp>
      <p:sp>
        <p:nvSpPr>
          <p:cNvPr id="4" name="TextBox 3">
            <a:extLst>
              <a:ext uri="{FF2B5EF4-FFF2-40B4-BE49-F238E27FC236}">
                <a16:creationId xmlns:a16="http://schemas.microsoft.com/office/drawing/2014/main" id="{49EF9E08-8D67-1162-BEB5-53EA5472887B}"/>
              </a:ext>
            </a:extLst>
          </p:cNvPr>
          <p:cNvSpPr txBox="1"/>
          <p:nvPr/>
        </p:nvSpPr>
        <p:spPr>
          <a:xfrm>
            <a:off x="8007497" y="2175192"/>
            <a:ext cx="274319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the bar graph which is done in </a:t>
            </a:r>
            <a:r>
              <a:rPr lang="en-US" err="1"/>
              <a:t>PowerBI</a:t>
            </a:r>
            <a:r>
              <a:rPr lang="en-US"/>
              <a:t>. It is comparing being the Land Area and Population of a country, It is showing that which country has more population but less land area than others which is a way to analyze things well.</a:t>
            </a:r>
          </a:p>
        </p:txBody>
      </p:sp>
    </p:spTree>
    <p:extLst>
      <p:ext uri="{BB962C8B-B14F-4D97-AF65-F5344CB8AC3E}">
        <p14:creationId xmlns:p14="http://schemas.microsoft.com/office/powerpoint/2010/main" val="306072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298174" y="0"/>
            <a:ext cx="7534656" cy="914400"/>
          </a:xfrm>
        </p:spPr>
        <p:txBody>
          <a:bodyPr/>
          <a:lstStyle/>
          <a:p>
            <a:pPr>
              <a:lnSpc>
                <a:spcPct val="100000"/>
              </a:lnSpc>
              <a:spcBef>
                <a:spcPts val="0"/>
              </a:spcBef>
              <a:defRPr/>
            </a:pPr>
            <a:r>
              <a:rPr lang="en-US" sz="3200" b="0"/>
              <a:t>Result for analysis</a:t>
            </a:r>
            <a:r>
              <a:rPr lang="en-US"/>
              <a:t>: </a:t>
            </a:r>
            <a:r>
              <a:rPr lang="en-US" err="1"/>
              <a:t>PowerBI</a:t>
            </a:r>
            <a:endParaRPr lang="en-US" sz="3200" b="0">
              <a:latin typeface="+mn-lt"/>
              <a:cs typeface="Gill Sans Light" panose="020B0302020104020203" pitchFamily="34" charset="-79"/>
            </a:endParaRPr>
          </a:p>
        </p:txBody>
      </p:sp>
      <p:pic>
        <p:nvPicPr>
          <p:cNvPr id="2" name="Content Placeholder 1">
            <a:extLst>
              <a:ext uri="{FF2B5EF4-FFF2-40B4-BE49-F238E27FC236}">
                <a16:creationId xmlns:a16="http://schemas.microsoft.com/office/drawing/2014/main" id="{7AAE9BE9-2413-2A23-7EF9-01439706F8DF}"/>
              </a:ext>
            </a:extLst>
          </p:cNvPr>
          <p:cNvPicPr>
            <a:picLocks noGrp="1" noChangeAspect="1"/>
          </p:cNvPicPr>
          <p:nvPr>
            <p:ph sz="quarter" idx="10"/>
          </p:nvPr>
        </p:nvPicPr>
        <p:blipFill>
          <a:blip r:embed="rId3"/>
          <a:stretch>
            <a:fillRect/>
          </a:stretch>
        </p:blipFill>
        <p:spPr>
          <a:xfrm>
            <a:off x="250478" y="1580323"/>
            <a:ext cx="7287226" cy="3673636"/>
          </a:xfrm>
        </p:spPr>
      </p:pic>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24</a:t>
            </a:fld>
            <a:endParaRPr lang="en-US"/>
          </a:p>
        </p:txBody>
      </p:sp>
      <p:sp>
        <p:nvSpPr>
          <p:cNvPr id="4" name="TextBox 3">
            <a:extLst>
              <a:ext uri="{FF2B5EF4-FFF2-40B4-BE49-F238E27FC236}">
                <a16:creationId xmlns:a16="http://schemas.microsoft.com/office/drawing/2014/main" id="{9BA52E56-B0CE-BC17-80DD-A9AB34E80B90}"/>
              </a:ext>
            </a:extLst>
          </p:cNvPr>
          <p:cNvSpPr txBox="1"/>
          <p:nvPr/>
        </p:nvSpPr>
        <p:spPr>
          <a:xfrm>
            <a:off x="8091344" y="1833770"/>
            <a:ext cx="274319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designed in same way as in Tableau just that for same visualization we have used different tool to find out the differences and similarities between the different features of the tools and understand which one can give better results going forward.</a:t>
            </a:r>
          </a:p>
        </p:txBody>
      </p:sp>
    </p:spTree>
    <p:extLst>
      <p:ext uri="{BB962C8B-B14F-4D97-AF65-F5344CB8AC3E}">
        <p14:creationId xmlns:p14="http://schemas.microsoft.com/office/powerpoint/2010/main" val="3960845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914400" y="397566"/>
            <a:ext cx="10360152" cy="487018"/>
          </a:xfrm>
        </p:spPr>
        <p:txBody>
          <a:bodyPr anchor="b"/>
          <a:lstStyle/>
          <a:p>
            <a:r>
              <a:rPr lang="en-US" sz="2800"/>
              <a:t>Links for visualization</a:t>
            </a:r>
          </a:p>
        </p:txBody>
      </p:sp>
      <p:sp>
        <p:nvSpPr>
          <p:cNvPr id="3" name="Text Placeholder 2">
            <a:extLst>
              <a:ext uri="{FF2B5EF4-FFF2-40B4-BE49-F238E27FC236}">
                <a16:creationId xmlns:a16="http://schemas.microsoft.com/office/drawing/2014/main" id="{8D75F314-4143-AD1F-57BA-C8EEAF180A8B}"/>
              </a:ext>
            </a:extLst>
          </p:cNvPr>
          <p:cNvSpPr>
            <a:spLocks noGrp="1"/>
          </p:cNvSpPr>
          <p:nvPr>
            <p:ph type="body" sz="quarter" idx="13"/>
          </p:nvPr>
        </p:nvSpPr>
        <p:spPr>
          <a:xfrm>
            <a:off x="2041114" y="1033670"/>
            <a:ext cx="8109772" cy="5426764"/>
          </a:xfrm>
        </p:spPr>
        <p:txBody>
          <a:bodyPr>
            <a:normAutofit fontScale="92500" lnSpcReduction="10000"/>
          </a:bodyPr>
          <a:lstStyle/>
          <a:p>
            <a:pPr rtl="0">
              <a:spcBef>
                <a:spcPts val="0"/>
              </a:spcBef>
              <a:spcAft>
                <a:spcPts val="0"/>
              </a:spcAft>
            </a:pPr>
            <a:r>
              <a:rPr lang="en-US" sz="1600" err="1">
                <a:solidFill>
                  <a:schemeClr val="accent3">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tABLEAU</a:t>
            </a:r>
            <a:r>
              <a:rPr lang="en-US" sz="1600" b="0" i="0" strike="noStrike">
                <a:solidFill>
                  <a:schemeClr val="accent3">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 </a:t>
            </a:r>
          </a:p>
          <a:p>
            <a:pPr rtl="0">
              <a:spcBef>
                <a:spcPts val="0"/>
              </a:spcBef>
              <a:spcAft>
                <a:spcPts val="0"/>
              </a:spcAft>
            </a:pPr>
            <a:r>
              <a:rPr lang="en-US" sz="1600" b="0" i="0" u="sng" strike="noStrike">
                <a:solidFill>
                  <a:srgbClr val="AC5B4C"/>
                </a:solidFill>
                <a:effectLst/>
                <a:latin typeface="Arial" panose="020B0604020202020204" pitchFamily="34" charset="0"/>
                <a:hlinkClick r:id="rId3">
                  <a:extLst>
                    <a:ext uri="{A12FA001-AC4F-418D-AE19-62706E023703}">
                      <ahyp:hlinkClr xmlns:ahyp="http://schemas.microsoft.com/office/drawing/2018/hyperlinkcolor" val="tx"/>
                    </a:ext>
                  </a:extLst>
                </a:hlinkClick>
              </a:rPr>
              <a:t> https://public.tableau.com/app/profile/padmaja.kodati/viz/Project_Sheet_1_17139311229410/Tableau1?publish=yes</a:t>
            </a:r>
            <a:endParaRPr lang="en-US" sz="1600" b="0" i="0" u="sng" strike="noStrike">
              <a:solidFill>
                <a:srgbClr val="1155CC"/>
              </a:solidFill>
              <a:effectLst/>
              <a:latin typeface="Arial" panose="020B0604020202020204" pitchFamily="34" charset="0"/>
            </a:endParaRPr>
          </a:p>
          <a:p>
            <a:pPr rtl="0">
              <a:spcBef>
                <a:spcPts val="0"/>
              </a:spcBef>
              <a:spcAft>
                <a:spcPts val="0"/>
              </a:spcAft>
            </a:pPr>
            <a:endParaRPr lang="en-US" sz="1600" b="0">
              <a:effectLst/>
            </a:endParaRPr>
          </a:p>
          <a:p>
            <a:pPr rtl="0">
              <a:spcBef>
                <a:spcPts val="0"/>
              </a:spcBef>
              <a:spcAft>
                <a:spcPts val="0"/>
              </a:spcAft>
            </a:pPr>
            <a:r>
              <a:rPr lang="en-US" sz="1600" b="0" i="0" u="sng" strike="noStrike">
                <a:solidFill>
                  <a:srgbClr val="1155CC"/>
                </a:solidFill>
                <a:effectLst/>
                <a:latin typeface="Arial" panose="020B0604020202020204" pitchFamily="34" charset="0"/>
                <a:hlinkClick r:id="rId4"/>
              </a:rPr>
              <a:t>https://public.tableau.com/app/profile/padmaja.kodati/viz/Project_Sheet_2/Tableau2?publish=yes</a:t>
            </a:r>
            <a:endParaRPr lang="en-US" sz="1600" b="0" i="0" u="sng" strike="noStrike">
              <a:solidFill>
                <a:srgbClr val="1155CC"/>
              </a:solidFill>
              <a:effectLst/>
              <a:latin typeface="Arial" panose="020B0604020202020204" pitchFamily="34" charset="0"/>
            </a:endParaRPr>
          </a:p>
          <a:p>
            <a:pPr rtl="0">
              <a:spcBef>
                <a:spcPts val="0"/>
              </a:spcBef>
              <a:spcAft>
                <a:spcPts val="0"/>
              </a:spcAft>
            </a:pPr>
            <a:endParaRPr lang="en-US" sz="1600" b="0">
              <a:effectLst/>
            </a:endParaRPr>
          </a:p>
          <a:p>
            <a:pPr rtl="0">
              <a:spcBef>
                <a:spcPts val="0"/>
              </a:spcBef>
              <a:spcAft>
                <a:spcPts val="0"/>
              </a:spcAft>
            </a:pPr>
            <a:r>
              <a:rPr lang="en-US" sz="1600" b="0" i="0" u="sng" strike="noStrike">
                <a:solidFill>
                  <a:srgbClr val="1155CC"/>
                </a:solidFill>
                <a:effectLst/>
                <a:latin typeface="Arial" panose="020B0604020202020204" pitchFamily="34" charset="0"/>
                <a:hlinkClick r:id="rId5"/>
              </a:rPr>
              <a:t>https://public.tableau.com/app/profile/padmaja.kodati/viz/Project_Sheet_3/Tableau3?publish=yes</a:t>
            </a:r>
            <a:endParaRPr lang="en-US" sz="1600" b="0" i="0" u="sng" strike="noStrike">
              <a:solidFill>
                <a:srgbClr val="1155CC"/>
              </a:solidFill>
              <a:effectLst/>
              <a:latin typeface="Arial" panose="020B0604020202020204" pitchFamily="34" charset="0"/>
            </a:endParaRPr>
          </a:p>
          <a:p>
            <a:pPr rtl="0">
              <a:spcBef>
                <a:spcPts val="0"/>
              </a:spcBef>
              <a:spcAft>
                <a:spcPts val="0"/>
              </a:spcAft>
            </a:pPr>
            <a:endParaRPr lang="en-US" sz="1600" b="0">
              <a:effectLst/>
            </a:endParaRPr>
          </a:p>
          <a:p>
            <a:pPr rtl="0">
              <a:spcBef>
                <a:spcPts val="0"/>
              </a:spcBef>
              <a:spcAft>
                <a:spcPts val="0"/>
              </a:spcAft>
            </a:pPr>
            <a:r>
              <a:rPr lang="en-US" sz="1600" b="1">
                <a:solidFill>
                  <a:schemeClr val="accent3">
                    <a:lumMod val="50000"/>
                  </a:schemeClr>
                </a:solidFill>
                <a:effectLst/>
              </a:rPr>
              <a:t>D3.JS</a:t>
            </a:r>
          </a:p>
          <a:p>
            <a:endParaRPr lang="en-US" sz="1600"/>
          </a:p>
          <a:p>
            <a:pPr rtl="0">
              <a:spcBef>
                <a:spcPts val="0"/>
              </a:spcBef>
              <a:spcAft>
                <a:spcPts val="0"/>
              </a:spcAft>
            </a:pPr>
            <a:r>
              <a:rPr lang="en-US" sz="1600" b="0" i="0" u="sng" strike="noStrike">
                <a:solidFill>
                  <a:srgbClr val="1155CC"/>
                </a:solidFill>
                <a:effectLst/>
                <a:latin typeface="Arial" panose="020B0604020202020204" pitchFamily="34" charset="0"/>
                <a:hlinkClick r:id="rId6"/>
              </a:rPr>
              <a:t>https://vizhub.com/PadmajaKodatii/14a46b5aa012473380c043c6d8a5fc86?edit=files&amp;file=index.html</a:t>
            </a:r>
            <a:endParaRPr lang="en-US" sz="1600" b="0" i="0" u="sng" strike="noStrike">
              <a:solidFill>
                <a:srgbClr val="1155CC"/>
              </a:solidFill>
              <a:effectLst/>
              <a:latin typeface="Arial" panose="020B0604020202020204" pitchFamily="34" charset="0"/>
            </a:endParaRPr>
          </a:p>
          <a:p>
            <a:pPr rtl="0">
              <a:spcBef>
                <a:spcPts val="0"/>
              </a:spcBef>
              <a:spcAft>
                <a:spcPts val="0"/>
              </a:spcAft>
            </a:pPr>
            <a:endParaRPr lang="en-US" sz="1600" b="0">
              <a:effectLst/>
            </a:endParaRPr>
          </a:p>
          <a:p>
            <a:pPr rtl="0">
              <a:spcBef>
                <a:spcPts val="0"/>
              </a:spcBef>
              <a:spcAft>
                <a:spcPts val="0"/>
              </a:spcAft>
            </a:pPr>
            <a:r>
              <a:rPr lang="en-US" sz="1600" b="0" i="0" u="sng" strike="noStrike">
                <a:solidFill>
                  <a:srgbClr val="1155CC"/>
                </a:solidFill>
                <a:effectLst/>
                <a:latin typeface="Arial" panose="020B0604020202020204" pitchFamily="34" charset="0"/>
                <a:hlinkClick r:id="rId7"/>
              </a:rPr>
              <a:t>https://vizhub.com/PadmajaKodatii/6135db48b0e442c6b5dca84e54a6a2cf?edit=files&amp;file=index.html</a:t>
            </a:r>
            <a:endParaRPr lang="en-US" sz="1600" b="0" i="0" u="sng" strike="noStrike">
              <a:solidFill>
                <a:srgbClr val="1155CC"/>
              </a:solidFill>
              <a:effectLst/>
              <a:latin typeface="Arial" panose="020B0604020202020204" pitchFamily="34" charset="0"/>
            </a:endParaRPr>
          </a:p>
          <a:p>
            <a:pPr rtl="0">
              <a:spcBef>
                <a:spcPts val="0"/>
              </a:spcBef>
              <a:spcAft>
                <a:spcPts val="0"/>
              </a:spcAft>
            </a:pPr>
            <a:endParaRPr lang="en-US" sz="1600" u="sng">
              <a:solidFill>
                <a:srgbClr val="1155CC"/>
              </a:solidFill>
              <a:latin typeface="Arial" panose="020B0604020202020204" pitchFamily="34" charset="0"/>
            </a:endParaRPr>
          </a:p>
          <a:p>
            <a:pPr rtl="0">
              <a:spcBef>
                <a:spcPts val="0"/>
              </a:spcBef>
              <a:spcAft>
                <a:spcPts val="0"/>
              </a:spcAft>
            </a:pPr>
            <a:r>
              <a:rPr lang="en-US" sz="1600" b="1">
                <a:solidFill>
                  <a:schemeClr val="accent3">
                    <a:lumMod val="50000"/>
                  </a:schemeClr>
                </a:solidFill>
                <a:effectLst/>
              </a:rPr>
              <a:t>Power bi</a:t>
            </a:r>
          </a:p>
          <a:p>
            <a:endParaRPr lang="en-US" sz="1600"/>
          </a:p>
          <a:p>
            <a:r>
              <a:rPr lang="en-US" sz="1600" b="0" i="0" u="sng" strike="noStrike">
                <a:solidFill>
                  <a:srgbClr val="1155CC"/>
                </a:solidFill>
                <a:effectLst/>
                <a:latin typeface="Arial" panose="020B0604020202020204" pitchFamily="34" charset="0"/>
                <a:hlinkClick r:id="rId8"/>
              </a:rPr>
              <a:t>https://myunt-my.sharepoint.com/:u:/g/personal/padmajakodati_my_unt_edu/EWf03AnSoLxEnNHtuVgLwgwB1lYLj3iaLgScS_1cjj1WdQ?e=WmcC29</a:t>
            </a:r>
            <a:br>
              <a:rPr lang="en-US" sz="1600"/>
            </a:br>
            <a:endParaRPr lang="en-US" sz="1600"/>
          </a:p>
        </p:txBody>
      </p:sp>
    </p:spTree>
    <p:extLst>
      <p:ext uri="{BB962C8B-B14F-4D97-AF65-F5344CB8AC3E}">
        <p14:creationId xmlns:p14="http://schemas.microsoft.com/office/powerpoint/2010/main" val="109671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29209" y="-79513"/>
            <a:ext cx="7534656" cy="914400"/>
          </a:xfrm>
        </p:spPr>
        <p:txBody>
          <a:bodyPr/>
          <a:lstStyle/>
          <a:p>
            <a:pPr>
              <a:lnSpc>
                <a:spcPct val="100000"/>
              </a:lnSpc>
              <a:spcBef>
                <a:spcPts val="0"/>
              </a:spcBef>
              <a:defRPr/>
            </a:pPr>
            <a:r>
              <a:rPr lang="en-US" err="1">
                <a:latin typeface="Sagona Book"/>
                <a:cs typeface="Gill Sans Light"/>
              </a:rPr>
              <a:t>WebPage</a:t>
            </a:r>
            <a:r>
              <a:rPr lang="en-US">
                <a:latin typeface="Sagona Book"/>
                <a:cs typeface="Gill Sans Light"/>
              </a:rPr>
              <a:t> Visuals: </a:t>
            </a:r>
            <a:r>
              <a:rPr lang="en-US" err="1">
                <a:latin typeface="Sagona Book"/>
                <a:cs typeface="Gill Sans Light"/>
              </a:rPr>
              <a:t>HomePage</a:t>
            </a:r>
            <a:endParaRPr lang="en-US" sz="3200" b="0">
              <a:latin typeface="Sagona Book"/>
              <a:cs typeface="Gill Sans Light" panose="020B0302020104020203" pitchFamily="34" charset="-79"/>
            </a:endParaRP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26</a:t>
            </a:fld>
            <a:endParaRPr lang="en-US"/>
          </a:p>
        </p:txBody>
      </p:sp>
      <p:pic>
        <p:nvPicPr>
          <p:cNvPr id="6" name="Content Placeholder 5">
            <a:extLst>
              <a:ext uri="{FF2B5EF4-FFF2-40B4-BE49-F238E27FC236}">
                <a16:creationId xmlns:a16="http://schemas.microsoft.com/office/drawing/2014/main" id="{E423F56E-2EFE-2A9C-0CAF-2B884BCFA8B8}"/>
              </a:ext>
            </a:extLst>
          </p:cNvPr>
          <p:cNvPicPr>
            <a:picLocks noGrp="1" noChangeAspect="1"/>
          </p:cNvPicPr>
          <p:nvPr>
            <p:ph sz="quarter" idx="10"/>
          </p:nvPr>
        </p:nvPicPr>
        <p:blipFill>
          <a:blip r:embed="rId3"/>
          <a:stretch>
            <a:fillRect/>
          </a:stretch>
        </p:blipFill>
        <p:spPr>
          <a:xfrm>
            <a:off x="1221470" y="1272209"/>
            <a:ext cx="9749060" cy="4833909"/>
          </a:xfrm>
        </p:spPr>
      </p:pic>
    </p:spTree>
    <p:extLst>
      <p:ext uri="{BB962C8B-B14F-4D97-AF65-F5344CB8AC3E}">
        <p14:creationId xmlns:p14="http://schemas.microsoft.com/office/powerpoint/2010/main" val="2194457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228600" y="0"/>
            <a:ext cx="8182924" cy="914400"/>
          </a:xfrm>
        </p:spPr>
        <p:txBody>
          <a:bodyPr/>
          <a:lstStyle/>
          <a:p>
            <a:pPr>
              <a:lnSpc>
                <a:spcPct val="100000"/>
              </a:lnSpc>
              <a:spcBef>
                <a:spcPts val="0"/>
              </a:spcBef>
              <a:defRPr/>
            </a:pPr>
            <a:r>
              <a:rPr lang="en-US" err="1">
                <a:latin typeface="Sagona Book"/>
                <a:cs typeface="Gill Sans Light"/>
              </a:rPr>
              <a:t>WebPage</a:t>
            </a:r>
            <a:r>
              <a:rPr lang="en-US">
                <a:latin typeface="Sagona Book"/>
                <a:cs typeface="Gill Sans Light"/>
              </a:rPr>
              <a:t> Visuals: After Clicking on Menu</a:t>
            </a:r>
            <a:endParaRPr lang="en-US" sz="3200" b="0">
              <a:latin typeface="Sagona Book"/>
              <a:cs typeface="Gill Sans Light" panose="020B0302020104020203" pitchFamily="34" charset="-79"/>
            </a:endParaRP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27</a:t>
            </a:fld>
            <a:endParaRPr lang="en-US"/>
          </a:p>
        </p:txBody>
      </p:sp>
      <p:pic>
        <p:nvPicPr>
          <p:cNvPr id="5" name="Content Placeholder 4" descr="A planet with text overlay&#10;&#10;Description automatically generated">
            <a:extLst>
              <a:ext uri="{FF2B5EF4-FFF2-40B4-BE49-F238E27FC236}">
                <a16:creationId xmlns:a16="http://schemas.microsoft.com/office/drawing/2014/main" id="{947D9651-2ADC-480B-C36A-E477D5D550F7}"/>
              </a:ext>
            </a:extLst>
          </p:cNvPr>
          <p:cNvPicPr>
            <a:picLocks noGrp="1" noChangeAspect="1"/>
          </p:cNvPicPr>
          <p:nvPr>
            <p:ph sz="quarter" idx="10"/>
          </p:nvPr>
        </p:nvPicPr>
        <p:blipFill>
          <a:blip r:embed="rId3"/>
          <a:stretch>
            <a:fillRect/>
          </a:stretch>
        </p:blipFill>
        <p:spPr>
          <a:xfrm>
            <a:off x="1152147" y="1311966"/>
            <a:ext cx="9887706" cy="4902654"/>
          </a:xfrm>
        </p:spPr>
      </p:pic>
    </p:spTree>
    <p:extLst>
      <p:ext uri="{BB962C8B-B14F-4D97-AF65-F5344CB8AC3E}">
        <p14:creationId xmlns:p14="http://schemas.microsoft.com/office/powerpoint/2010/main" val="1749151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129208" y="0"/>
            <a:ext cx="8182924" cy="914400"/>
          </a:xfrm>
        </p:spPr>
        <p:txBody>
          <a:bodyPr/>
          <a:lstStyle/>
          <a:p>
            <a:pPr>
              <a:lnSpc>
                <a:spcPct val="100000"/>
              </a:lnSpc>
              <a:spcBef>
                <a:spcPts val="0"/>
              </a:spcBef>
              <a:defRPr/>
            </a:pPr>
            <a:r>
              <a:rPr lang="en-US" err="1">
                <a:latin typeface="Sagona Book"/>
                <a:cs typeface="Gill Sans Light"/>
              </a:rPr>
              <a:t>WebPage</a:t>
            </a:r>
            <a:r>
              <a:rPr lang="en-US">
                <a:latin typeface="Sagona Book"/>
                <a:cs typeface="Gill Sans Light"/>
              </a:rPr>
              <a:t> Visuals: About the Group</a:t>
            </a:r>
            <a:endParaRPr lang="en-US" sz="3200" b="0">
              <a:latin typeface="Sagona Book"/>
              <a:cs typeface="Gill Sans Light" panose="020B0302020104020203" pitchFamily="34" charset="-79"/>
            </a:endParaRP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28</a:t>
            </a:fld>
            <a:endParaRPr lang="en-US"/>
          </a:p>
        </p:txBody>
      </p:sp>
      <p:pic>
        <p:nvPicPr>
          <p:cNvPr id="6" name="Content Placeholder 5">
            <a:extLst>
              <a:ext uri="{FF2B5EF4-FFF2-40B4-BE49-F238E27FC236}">
                <a16:creationId xmlns:a16="http://schemas.microsoft.com/office/drawing/2014/main" id="{928F6210-375C-7675-1418-B9C4475609EC}"/>
              </a:ext>
            </a:extLst>
          </p:cNvPr>
          <p:cNvPicPr>
            <a:picLocks noGrp="1" noChangeAspect="1"/>
          </p:cNvPicPr>
          <p:nvPr>
            <p:ph sz="quarter" idx="10"/>
          </p:nvPr>
        </p:nvPicPr>
        <p:blipFill>
          <a:blip r:embed="rId3"/>
          <a:stretch>
            <a:fillRect/>
          </a:stretch>
        </p:blipFill>
        <p:spPr>
          <a:xfrm>
            <a:off x="1102117" y="1222512"/>
            <a:ext cx="9987766" cy="4952267"/>
          </a:xfrm>
        </p:spPr>
      </p:pic>
    </p:spTree>
    <p:extLst>
      <p:ext uri="{BB962C8B-B14F-4D97-AF65-F5344CB8AC3E}">
        <p14:creationId xmlns:p14="http://schemas.microsoft.com/office/powerpoint/2010/main" val="1559504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367748" y="197556"/>
            <a:ext cx="8182924" cy="914400"/>
          </a:xfrm>
        </p:spPr>
        <p:txBody>
          <a:bodyPr/>
          <a:lstStyle/>
          <a:p>
            <a:pPr>
              <a:lnSpc>
                <a:spcPct val="100000"/>
              </a:lnSpc>
              <a:spcBef>
                <a:spcPts val="0"/>
              </a:spcBef>
              <a:defRPr/>
            </a:pPr>
            <a:r>
              <a:rPr lang="en-US" err="1">
                <a:latin typeface="Sagona Book"/>
                <a:cs typeface="Gill Sans Light"/>
              </a:rPr>
              <a:t>WebPage</a:t>
            </a:r>
            <a:r>
              <a:rPr lang="en-US">
                <a:latin typeface="Sagona Book"/>
                <a:cs typeface="Gill Sans Light"/>
              </a:rPr>
              <a:t> Visuals: Contact Us</a:t>
            </a:r>
            <a:endParaRPr lang="en-US" sz="3200" b="0">
              <a:latin typeface="Sagona Book"/>
              <a:cs typeface="Gill Sans Light" panose="020B0302020104020203" pitchFamily="34" charset="-79"/>
            </a:endParaRP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29</a:t>
            </a:fld>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EB525FE7-3C50-6715-EA56-D33B6DE9DE9A}"/>
              </a:ext>
            </a:extLst>
          </p:cNvPr>
          <p:cNvPicPr>
            <a:picLocks noGrp="1" noChangeAspect="1"/>
          </p:cNvPicPr>
          <p:nvPr>
            <p:ph sz="quarter" idx="10"/>
          </p:nvPr>
        </p:nvPicPr>
        <p:blipFill>
          <a:blip r:embed="rId3"/>
          <a:stretch>
            <a:fillRect/>
          </a:stretch>
        </p:blipFill>
        <p:spPr>
          <a:xfrm>
            <a:off x="1500941" y="1665795"/>
            <a:ext cx="9190118" cy="4537621"/>
          </a:xfrm>
        </p:spPr>
      </p:pic>
    </p:spTree>
    <p:extLst>
      <p:ext uri="{BB962C8B-B14F-4D97-AF65-F5344CB8AC3E}">
        <p14:creationId xmlns:p14="http://schemas.microsoft.com/office/powerpoint/2010/main" val="1145613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p:txBody>
          <a:bodyPr/>
          <a:lstStyle/>
          <a:p>
            <a:r>
              <a:rPr lang="en-US"/>
              <a:t>Introduction</a:t>
            </a:r>
          </a:p>
        </p:txBody>
      </p:sp>
      <p:sp>
        <p:nvSpPr>
          <p:cNvPr id="8" name="Content Placeholder 7">
            <a:extLst>
              <a:ext uri="{FF2B5EF4-FFF2-40B4-BE49-F238E27FC236}">
                <a16:creationId xmlns:a16="http://schemas.microsoft.com/office/drawing/2014/main" id="{BCFDA37B-399A-B9F0-7A7D-2A891EB7FFA6}"/>
              </a:ext>
            </a:extLst>
          </p:cNvPr>
          <p:cNvSpPr>
            <a:spLocks noGrp="1"/>
          </p:cNvSpPr>
          <p:nvPr>
            <p:ph sz="quarter" idx="10"/>
          </p:nvPr>
        </p:nvSpPr>
        <p:spPr>
          <a:xfrm>
            <a:off x="914400" y="2039112"/>
            <a:ext cx="8299294" cy="3879740"/>
          </a:xfrm>
        </p:spPr>
        <p:txBody>
          <a:bodyPr vert="horz" lIns="91440" tIns="45720" rIns="91440" bIns="45720" rtlCol="0" anchor="t">
            <a:normAutofit/>
          </a:bodyPr>
          <a:lstStyle/>
          <a:p>
            <a:r>
              <a:rPr lang="en-US" sz="1800">
                <a:solidFill>
                  <a:schemeClr val="accent2"/>
                </a:solidFill>
                <a:latin typeface="Gill Sans Nova Light"/>
              </a:rPr>
              <a:t>In this project, we have taken three datasets. First one consists of population of the dataset, second one consists of global </a:t>
            </a:r>
            <a:r>
              <a:rPr lang="en-US" sz="1800" err="1">
                <a:solidFill>
                  <a:schemeClr val="accent2"/>
                </a:solidFill>
                <a:latin typeface="Gill Sans Nova Light"/>
              </a:rPr>
              <a:t>bloodtype</a:t>
            </a:r>
            <a:r>
              <a:rPr lang="en-US" sz="1800">
                <a:solidFill>
                  <a:schemeClr val="accent2"/>
                </a:solidFill>
                <a:latin typeface="Gill Sans Nova Light"/>
              </a:rPr>
              <a:t> data, and third one consists of global GDP.</a:t>
            </a:r>
          </a:p>
          <a:p>
            <a:r>
              <a:rPr lang="en-US" sz="1800">
                <a:solidFill>
                  <a:schemeClr val="accent2"/>
                </a:solidFill>
                <a:latin typeface="Gill Sans Nova Light"/>
              </a:rPr>
              <a:t>We have merged these three datasets and done </a:t>
            </a:r>
            <a:r>
              <a:rPr lang="en-US" sz="1800" err="1">
                <a:solidFill>
                  <a:schemeClr val="accent2"/>
                </a:solidFill>
                <a:latin typeface="Gill Sans Nova Light"/>
              </a:rPr>
              <a:t>Vizualization</a:t>
            </a:r>
            <a:r>
              <a:rPr lang="en-US" sz="1800">
                <a:solidFill>
                  <a:schemeClr val="accent2"/>
                </a:solidFill>
                <a:latin typeface="Gill Sans Nova Light"/>
              </a:rPr>
              <a:t> on the merged dataset using different tools such as Tableau, D3.js, and </a:t>
            </a:r>
            <a:r>
              <a:rPr lang="en-US" sz="1800" err="1">
                <a:solidFill>
                  <a:schemeClr val="accent2"/>
                </a:solidFill>
                <a:latin typeface="Gill Sans Nova Light"/>
              </a:rPr>
              <a:t>PowerBI</a:t>
            </a:r>
            <a:r>
              <a:rPr lang="en-US" sz="1800">
                <a:solidFill>
                  <a:schemeClr val="accent2"/>
                </a:solidFill>
                <a:latin typeface="Gill Sans Nova Light"/>
              </a:rPr>
              <a:t>. Through this project, we got insight into the world of scientific data </a:t>
            </a:r>
            <a:r>
              <a:rPr lang="en-US" sz="1800" err="1">
                <a:solidFill>
                  <a:schemeClr val="accent2"/>
                </a:solidFill>
                <a:latin typeface="Gill Sans Nova Light"/>
              </a:rPr>
              <a:t>vizualization</a:t>
            </a:r>
            <a:r>
              <a:rPr lang="en-US" sz="1800">
                <a:solidFill>
                  <a:schemeClr val="accent2"/>
                </a:solidFill>
                <a:latin typeface="Gill Sans Nova Light"/>
              </a:rPr>
              <a:t>.</a:t>
            </a:r>
          </a:p>
          <a:p>
            <a:endParaRPr lang="en-US" sz="1800">
              <a:solidFill>
                <a:schemeClr val="accent2"/>
              </a:solidFill>
            </a:endParaRP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3</a:t>
            </a:fld>
            <a:endParaRPr lang="en-US"/>
          </a:p>
        </p:txBody>
      </p:sp>
    </p:spTree>
    <p:extLst>
      <p:ext uri="{BB962C8B-B14F-4D97-AF65-F5344CB8AC3E}">
        <p14:creationId xmlns:p14="http://schemas.microsoft.com/office/powerpoint/2010/main" val="1966913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F88F8-17E5-45E3-77B1-77FACD99FF63}"/>
              </a:ext>
            </a:extLst>
          </p:cNvPr>
          <p:cNvSpPr>
            <a:spLocks noGrp="1"/>
          </p:cNvSpPr>
          <p:nvPr>
            <p:ph type="title"/>
          </p:nvPr>
        </p:nvSpPr>
        <p:spPr>
          <a:xfrm>
            <a:off x="914400" y="914400"/>
            <a:ext cx="10360152" cy="914400"/>
          </a:xfrm>
        </p:spPr>
        <p:txBody>
          <a:bodyPr/>
          <a:lstStyle/>
          <a:p>
            <a:r>
              <a:rPr lang="en-US"/>
              <a:t>Work management</a:t>
            </a:r>
          </a:p>
        </p:txBody>
      </p:sp>
      <p:graphicFrame>
        <p:nvGraphicFramePr>
          <p:cNvPr id="8" name="Content Placeholder 4">
            <a:extLst>
              <a:ext uri="{FF2B5EF4-FFF2-40B4-BE49-F238E27FC236}">
                <a16:creationId xmlns:a16="http://schemas.microsoft.com/office/drawing/2014/main" id="{5B6855E3-2188-20C8-4DD6-E45BC792C983}"/>
              </a:ext>
            </a:extLst>
          </p:cNvPr>
          <p:cNvGraphicFramePr>
            <a:graphicFrameLocks noGrp="1"/>
          </p:cNvGraphicFramePr>
          <p:nvPr>
            <p:ph type="tbl" sz="quarter" idx="14"/>
            <p:extLst>
              <p:ext uri="{D42A27DB-BD31-4B8C-83A1-F6EECF244321}">
                <p14:modId xmlns:p14="http://schemas.microsoft.com/office/powerpoint/2010/main" val="2661892992"/>
              </p:ext>
            </p:extLst>
          </p:nvPr>
        </p:nvGraphicFramePr>
        <p:xfrm>
          <a:off x="914399" y="2038350"/>
          <a:ext cx="10754140" cy="4044400"/>
        </p:xfrm>
        <a:graphic>
          <a:graphicData uri="http://schemas.openxmlformats.org/drawingml/2006/table">
            <a:tbl>
              <a:tblPr firstRow="1" bandRow="1">
                <a:tableStyleId>{C4B1156A-380E-4F78-BDF5-A606A8083BF9}</a:tableStyleId>
              </a:tblPr>
              <a:tblGrid>
                <a:gridCol w="2987622">
                  <a:extLst>
                    <a:ext uri="{9D8B030D-6E8A-4147-A177-3AD203B41FA5}">
                      <a16:colId xmlns:a16="http://schemas.microsoft.com/office/drawing/2014/main" val="1689330750"/>
                    </a:ext>
                  </a:extLst>
                </a:gridCol>
                <a:gridCol w="1484988">
                  <a:extLst>
                    <a:ext uri="{9D8B030D-6E8A-4147-A177-3AD203B41FA5}">
                      <a16:colId xmlns:a16="http://schemas.microsoft.com/office/drawing/2014/main" val="3909717689"/>
                    </a:ext>
                  </a:extLst>
                </a:gridCol>
                <a:gridCol w="1719469">
                  <a:extLst>
                    <a:ext uri="{9D8B030D-6E8A-4147-A177-3AD203B41FA5}">
                      <a16:colId xmlns:a16="http://schemas.microsoft.com/office/drawing/2014/main" val="1603189107"/>
                    </a:ext>
                  </a:extLst>
                </a:gridCol>
                <a:gridCol w="1699592">
                  <a:extLst>
                    <a:ext uri="{9D8B030D-6E8A-4147-A177-3AD203B41FA5}">
                      <a16:colId xmlns:a16="http://schemas.microsoft.com/office/drawing/2014/main" val="3525527034"/>
                    </a:ext>
                  </a:extLst>
                </a:gridCol>
                <a:gridCol w="2862469">
                  <a:extLst>
                    <a:ext uri="{9D8B030D-6E8A-4147-A177-3AD203B41FA5}">
                      <a16:colId xmlns:a16="http://schemas.microsoft.com/office/drawing/2014/main" val="3497917861"/>
                    </a:ext>
                  </a:extLst>
                </a:gridCol>
              </a:tblGrid>
              <a:tr h="808880">
                <a:tc>
                  <a:txBody>
                    <a:bodyPr/>
                    <a:lstStyle/>
                    <a:p>
                      <a:r>
                        <a:rPr lang="en-US" sz="2000" b="0">
                          <a:solidFill>
                            <a:schemeClr val="tx1"/>
                          </a:solidFill>
                        </a:rPr>
                        <a:t>Name</a:t>
                      </a:r>
                    </a:p>
                  </a:txBody>
                  <a:tcPr anchor="ctr"/>
                </a:tc>
                <a:tc>
                  <a:txBody>
                    <a:bodyPr/>
                    <a:lstStyle/>
                    <a:p>
                      <a:r>
                        <a:rPr lang="en-US" sz="2000" b="0">
                          <a:solidFill>
                            <a:schemeClr val="tx1"/>
                          </a:solidFill>
                        </a:rPr>
                        <a:t>Contribution</a:t>
                      </a:r>
                    </a:p>
                  </a:txBody>
                  <a:tcPr anchor="ctr"/>
                </a:tc>
                <a:tc gridSpan="2">
                  <a:txBody>
                    <a:bodyPr/>
                    <a:lstStyle/>
                    <a:p>
                      <a:r>
                        <a:rPr lang="en-US" sz="2000" b="0">
                          <a:solidFill>
                            <a:schemeClr val="tx1"/>
                          </a:solidFill>
                        </a:rPr>
                        <a:t>Features</a:t>
                      </a: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a:solidFill>
                          <a:schemeClr val="tx1"/>
                        </a:solidFill>
                      </a:endParaRPr>
                    </a:p>
                  </a:txBody>
                  <a:tcPr anchor="ctr"/>
                </a:tc>
                <a:tc>
                  <a:txBody>
                    <a:bodyPr/>
                    <a:lstStyle/>
                    <a:p>
                      <a:r>
                        <a:rPr lang="en-US" sz="2000" b="0" dirty="0">
                          <a:solidFill>
                            <a:schemeClr val="tx1"/>
                          </a:solidFill>
                        </a:rPr>
                        <a:t>Description</a:t>
                      </a:r>
                    </a:p>
                  </a:txBody>
                  <a:tcPr anchor="ctr"/>
                </a:tc>
                <a:extLst>
                  <a:ext uri="{0D108BD9-81ED-4DB2-BD59-A6C34878D82A}">
                    <a16:rowId xmlns:a16="http://schemas.microsoft.com/office/drawing/2014/main" val="3025611805"/>
                  </a:ext>
                </a:extLst>
              </a:tr>
              <a:tr h="808880">
                <a:tc>
                  <a:txBody>
                    <a:bodyPr/>
                    <a:lstStyle/>
                    <a:p>
                      <a:r>
                        <a:rPr lang="en-US" sz="1800" b="0" i="0" kern="1200">
                          <a:solidFill>
                            <a:schemeClr val="dk1"/>
                          </a:solidFill>
                          <a:effectLst/>
                          <a:latin typeface="+mn-lt"/>
                          <a:ea typeface="+mn-ea"/>
                          <a:cs typeface="+mn-cs"/>
                        </a:rPr>
                        <a:t>HANUMANTHA RAO VULLI</a:t>
                      </a:r>
                      <a:endParaRPr lang="en-US" sz="2000" b="0">
                        <a:solidFill>
                          <a:schemeClr val="tx1"/>
                        </a:solidFill>
                      </a:endParaRPr>
                    </a:p>
                  </a:txBody>
                  <a:tcPr anchor="ctr"/>
                </a:tc>
                <a:tc>
                  <a:txBody>
                    <a:bodyPr/>
                    <a:lstStyle/>
                    <a:p>
                      <a:r>
                        <a:rPr lang="en-US" sz="2000" b="0">
                          <a:solidFill>
                            <a:schemeClr val="tx1"/>
                          </a:solidFill>
                        </a:rPr>
                        <a:t>25%</a:t>
                      </a:r>
                    </a:p>
                  </a:txBody>
                  <a:tcPr anchor="ctr"/>
                </a:tc>
                <a:tc>
                  <a:txBody>
                    <a:bodyPr/>
                    <a:lstStyle/>
                    <a:p>
                      <a:r>
                        <a:rPr lang="en-US" sz="2000" b="0">
                          <a:solidFill>
                            <a:schemeClr val="tx1"/>
                          </a:solidFill>
                        </a:rPr>
                        <a:t>Tableau</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rPr>
                        <a:t>D3.JS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dirty="0">
                        <a:solidFill>
                          <a:schemeClr val="tx1"/>
                        </a:solidFill>
                      </a:endParaRPr>
                    </a:p>
                  </a:txBody>
                  <a:tcPr anchor="ctr"/>
                </a:tc>
                <a:extLst>
                  <a:ext uri="{0D108BD9-81ED-4DB2-BD59-A6C34878D82A}">
                    <a16:rowId xmlns:a16="http://schemas.microsoft.com/office/drawing/2014/main" val="479928716"/>
                  </a:ext>
                </a:extLst>
              </a:tr>
              <a:tr h="808880">
                <a:tc>
                  <a:txBody>
                    <a:bodyPr/>
                    <a:lstStyle/>
                    <a:p>
                      <a:r>
                        <a:rPr lang="en-US" sz="1800" b="0" i="0" kern="1200">
                          <a:solidFill>
                            <a:schemeClr val="dk1"/>
                          </a:solidFill>
                          <a:effectLst/>
                          <a:latin typeface="+mn-lt"/>
                          <a:ea typeface="+mn-ea"/>
                          <a:cs typeface="+mn-cs"/>
                        </a:rPr>
                        <a:t>RAJASEKHAR PONNURU</a:t>
                      </a:r>
                      <a:endParaRPr lang="en-US" sz="2000" b="0">
                        <a:solidFill>
                          <a:schemeClr val="tx1"/>
                        </a:solidFill>
                      </a:endParaRPr>
                    </a:p>
                  </a:txBody>
                  <a:tcPr anchor="ctr"/>
                </a:tc>
                <a:tc>
                  <a:txBody>
                    <a:bodyPr/>
                    <a:lstStyle/>
                    <a:p>
                      <a:r>
                        <a:rPr lang="en-US" sz="2000" b="0">
                          <a:solidFill>
                            <a:schemeClr val="tx1"/>
                          </a:solidFill>
                        </a:rPr>
                        <a:t>25%</a:t>
                      </a:r>
                    </a:p>
                  </a:txBody>
                  <a:tcPr anchor="ctr"/>
                </a:tc>
                <a:tc>
                  <a:txBody>
                    <a:bodyPr/>
                    <a:lstStyle/>
                    <a:p>
                      <a:r>
                        <a:rPr lang="en-US" sz="2000" b="0">
                          <a:solidFill>
                            <a:schemeClr val="tx1"/>
                          </a:solidFill>
                        </a:rPr>
                        <a:t>Website design</a:t>
                      </a:r>
                    </a:p>
                  </a:txBody>
                  <a:tcPr anchor="ctr"/>
                </a:tc>
                <a:tc>
                  <a:txBody>
                    <a:bodyPr/>
                    <a:lstStyle/>
                    <a:p>
                      <a:r>
                        <a:rPr lang="en-US" sz="2000" b="0" err="1">
                          <a:solidFill>
                            <a:schemeClr val="tx1"/>
                          </a:solidFill>
                        </a:rPr>
                        <a:t>powerBI</a:t>
                      </a:r>
                      <a:endParaRPr lang="en-US" sz="2000" b="0">
                        <a:solidFill>
                          <a:schemeClr val="tx1"/>
                        </a:solidFill>
                      </a:endParaRPr>
                    </a:p>
                  </a:txBody>
                  <a:tcPr anchor="ctr"/>
                </a:tc>
                <a:tc>
                  <a:txBody>
                    <a:bodyPr/>
                    <a:lstStyle/>
                    <a:p>
                      <a:endParaRPr lang="en-US" sz="2000" b="0" dirty="0">
                        <a:solidFill>
                          <a:schemeClr val="tx1"/>
                        </a:solidFill>
                      </a:endParaRPr>
                    </a:p>
                  </a:txBody>
                  <a:tcPr anchor="ctr"/>
                </a:tc>
                <a:extLst>
                  <a:ext uri="{0D108BD9-81ED-4DB2-BD59-A6C34878D82A}">
                    <a16:rowId xmlns:a16="http://schemas.microsoft.com/office/drawing/2014/main" val="1760208656"/>
                  </a:ext>
                </a:extLst>
              </a:tr>
              <a:tr h="808880">
                <a:tc>
                  <a:txBody>
                    <a:bodyPr/>
                    <a:lstStyle/>
                    <a:p>
                      <a:r>
                        <a:rPr lang="en-US" sz="1800" b="0" i="0" kern="1200">
                          <a:solidFill>
                            <a:schemeClr val="dk1"/>
                          </a:solidFill>
                          <a:effectLst/>
                          <a:latin typeface="+mn-lt"/>
                          <a:ea typeface="+mn-ea"/>
                          <a:cs typeface="+mn-cs"/>
                        </a:rPr>
                        <a:t>SIDDHARTHA GURRAM</a:t>
                      </a:r>
                      <a:endParaRPr lang="en-US" sz="2000" b="0">
                        <a:solidFill>
                          <a:schemeClr val="tx1"/>
                        </a:solidFill>
                      </a:endParaRPr>
                    </a:p>
                  </a:txBody>
                  <a:tcPr anchor="ctr"/>
                </a:tc>
                <a:tc>
                  <a:txBody>
                    <a:bodyPr/>
                    <a:lstStyle/>
                    <a:p>
                      <a:r>
                        <a:rPr lang="en-US" sz="2000" b="0">
                          <a:solidFill>
                            <a:schemeClr val="tx1"/>
                          </a:solidFill>
                        </a:rPr>
                        <a:t>25%</a:t>
                      </a:r>
                    </a:p>
                  </a:txBody>
                  <a:tcPr anchor="ctr"/>
                </a:tc>
                <a:tc>
                  <a:txBody>
                    <a:bodyPr/>
                    <a:lstStyle/>
                    <a:p>
                      <a:r>
                        <a:rPr lang="en-US" sz="2000" b="0">
                          <a:solidFill>
                            <a:schemeClr val="tx1"/>
                          </a:solidFill>
                        </a:rPr>
                        <a:t>D3.JS</a:t>
                      </a:r>
                    </a:p>
                  </a:txBody>
                  <a:tcPr anchor="ctr"/>
                </a:tc>
                <a:tc>
                  <a:txBody>
                    <a:bodyPr/>
                    <a:lstStyle/>
                    <a:p>
                      <a:r>
                        <a:rPr lang="en-US" sz="2000" b="0">
                          <a:solidFill>
                            <a:schemeClr val="tx1"/>
                          </a:solidFill>
                        </a:rPr>
                        <a:t>presentation</a:t>
                      </a:r>
                    </a:p>
                  </a:txBody>
                  <a:tcPr anchor="ctr"/>
                </a:tc>
                <a:tc>
                  <a:txBody>
                    <a:bodyPr/>
                    <a:lstStyle/>
                    <a:p>
                      <a:endParaRPr lang="en-US" sz="2000" b="0" dirty="0">
                        <a:solidFill>
                          <a:schemeClr val="tx1"/>
                        </a:solidFill>
                      </a:endParaRPr>
                    </a:p>
                  </a:txBody>
                  <a:tcPr anchor="ctr"/>
                </a:tc>
                <a:extLst>
                  <a:ext uri="{0D108BD9-81ED-4DB2-BD59-A6C34878D82A}">
                    <a16:rowId xmlns:a16="http://schemas.microsoft.com/office/drawing/2014/main" val="3634243071"/>
                  </a:ext>
                </a:extLst>
              </a:tr>
              <a:tr h="808880">
                <a:tc>
                  <a:txBody>
                    <a:bodyPr/>
                    <a:lstStyle/>
                    <a:p>
                      <a:r>
                        <a:rPr lang="en-US" sz="1800" b="0" i="0" kern="1200">
                          <a:solidFill>
                            <a:schemeClr val="dk1"/>
                          </a:solidFill>
                          <a:effectLst/>
                          <a:latin typeface="+mn-lt"/>
                          <a:ea typeface="+mn-ea"/>
                          <a:cs typeface="+mn-cs"/>
                        </a:rPr>
                        <a:t>PADMAJA KODATI</a:t>
                      </a:r>
                      <a:endParaRPr lang="en-US" sz="2000" b="0">
                        <a:solidFill>
                          <a:schemeClr val="tx1"/>
                        </a:solidFill>
                      </a:endParaRPr>
                    </a:p>
                  </a:txBody>
                  <a:tcPr anchor="ctr"/>
                </a:tc>
                <a:tc>
                  <a:txBody>
                    <a:bodyPr/>
                    <a:lstStyle/>
                    <a:p>
                      <a:r>
                        <a:rPr lang="en-US" sz="2000" b="0">
                          <a:solidFill>
                            <a:schemeClr val="tx1"/>
                          </a:solidFill>
                        </a:rPr>
                        <a:t>25%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err="1">
                          <a:solidFill>
                            <a:schemeClr val="tx1"/>
                          </a:solidFill>
                        </a:rPr>
                        <a:t>powerBI</a:t>
                      </a:r>
                      <a:endParaRPr lang="en-US" sz="2000" b="0">
                        <a:solidFill>
                          <a:schemeClr val="tx1"/>
                        </a:solidFill>
                      </a:endParaRPr>
                    </a:p>
                  </a:txBody>
                  <a:tcPr anchor="ctr"/>
                </a:tc>
                <a:tc>
                  <a:txBody>
                    <a:bodyPr/>
                    <a:lstStyle/>
                    <a:p>
                      <a:r>
                        <a:rPr lang="en-US" sz="2000" b="0">
                          <a:solidFill>
                            <a:schemeClr val="tx1"/>
                          </a:solidFill>
                        </a:rPr>
                        <a:t>Website design</a:t>
                      </a:r>
                    </a:p>
                  </a:txBody>
                  <a:tcPr anchor="ctr"/>
                </a:tc>
                <a:tc>
                  <a:txBody>
                    <a:bodyPr/>
                    <a:lstStyle/>
                    <a:p>
                      <a:endParaRPr lang="en-US" sz="2000" b="0" dirty="0">
                        <a:solidFill>
                          <a:schemeClr val="tx1"/>
                        </a:solidFill>
                      </a:endParaRPr>
                    </a:p>
                  </a:txBody>
                  <a:tcPr anchor="ctr"/>
                </a:tc>
                <a:extLst>
                  <a:ext uri="{0D108BD9-81ED-4DB2-BD59-A6C34878D82A}">
                    <a16:rowId xmlns:a16="http://schemas.microsoft.com/office/drawing/2014/main" val="415808797"/>
                  </a:ext>
                </a:extLst>
              </a:tr>
            </a:tbl>
          </a:graphicData>
        </a:graphic>
      </p:graphicFrame>
      <p:sp>
        <p:nvSpPr>
          <p:cNvPr id="4" name="Slide Number Placeholder 3">
            <a:extLst>
              <a:ext uri="{FF2B5EF4-FFF2-40B4-BE49-F238E27FC236}">
                <a16:creationId xmlns:a16="http://schemas.microsoft.com/office/drawing/2014/main" id="{1D2469ED-926E-7CEE-5AF2-BF9AC726D015}"/>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30</a:t>
            </a:fld>
            <a:endParaRPr lang="en-US"/>
          </a:p>
        </p:txBody>
      </p:sp>
    </p:spTree>
    <p:extLst>
      <p:ext uri="{BB962C8B-B14F-4D97-AF65-F5344CB8AC3E}">
        <p14:creationId xmlns:p14="http://schemas.microsoft.com/office/powerpoint/2010/main" val="3064996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1270-63E8-3BD2-B4FD-6622E50F3D36}"/>
              </a:ext>
            </a:extLst>
          </p:cNvPr>
          <p:cNvSpPr>
            <a:spLocks noGrp="1"/>
          </p:cNvSpPr>
          <p:nvPr>
            <p:ph type="title"/>
          </p:nvPr>
        </p:nvSpPr>
        <p:spPr/>
        <p:txBody>
          <a:bodyPr/>
          <a:lstStyle/>
          <a:p>
            <a:r>
              <a:rPr lang="en-US"/>
              <a:t>References</a:t>
            </a:r>
          </a:p>
        </p:txBody>
      </p:sp>
      <p:sp>
        <p:nvSpPr>
          <p:cNvPr id="3" name="Table Placeholder 2">
            <a:extLst>
              <a:ext uri="{FF2B5EF4-FFF2-40B4-BE49-F238E27FC236}">
                <a16:creationId xmlns:a16="http://schemas.microsoft.com/office/drawing/2014/main" id="{BB4D02F5-AF72-EC69-6D21-2BAFE650CDC0}"/>
              </a:ext>
            </a:extLst>
          </p:cNvPr>
          <p:cNvSpPr>
            <a:spLocks noGrp="1"/>
          </p:cNvSpPr>
          <p:nvPr>
            <p:ph type="tbl" sz="quarter" idx="14"/>
          </p:nvPr>
        </p:nvSpPr>
        <p:spPr/>
        <p:txBody>
          <a:bodyPr>
            <a:normAutofit lnSpcReduction="10000"/>
          </a:bodyPr>
          <a:lstStyle/>
          <a:p>
            <a:pPr marL="514350" indent="-514350">
              <a:buFont typeface="+mj-lt"/>
              <a:buAutoNum type="arabicPeriod"/>
            </a:pPr>
            <a:r>
              <a:rPr lang="en-US"/>
              <a:t>World Health Organization. “Global Health Observatory (GHO) data.” Retrieved from </a:t>
            </a:r>
            <a:r>
              <a:rPr lang="en-US">
                <a:hlinkClick r:id="rId2"/>
              </a:rPr>
              <a:t>https://www.cdc.gov/gho/data.html</a:t>
            </a:r>
            <a:endParaRPr lang="en-US"/>
          </a:p>
          <a:p>
            <a:pPr marL="514350" indent="-514350">
              <a:buFont typeface="+mj-lt"/>
              <a:buAutoNum type="arabicPeriod"/>
            </a:pPr>
            <a:r>
              <a:rPr lang="en-US">
                <a:hlinkClick r:id="rId3"/>
              </a:rPr>
              <a:t>https://www.kaggle.com/datasets/rajkumarpandey02/list-of-countries-by-gdp-sector-composition</a:t>
            </a:r>
            <a:endParaRPr lang="en-US"/>
          </a:p>
          <a:p>
            <a:pPr marL="514350" indent="-514350">
              <a:buFont typeface="+mj-lt"/>
              <a:buAutoNum type="arabicPeriod"/>
            </a:pPr>
            <a:r>
              <a:rPr lang="en-US">
                <a:hlinkClick r:id="rId4"/>
              </a:rPr>
              <a:t>https://www.kaggle.com/datasets/kamilenovaes/global-blood-type-distribution</a:t>
            </a:r>
            <a:endParaRPr lang="en-US"/>
          </a:p>
          <a:p>
            <a:pPr marL="514350" indent="-514350">
              <a:buFont typeface="+mj-lt"/>
              <a:buAutoNum type="arabicPeriod"/>
            </a:pPr>
            <a:r>
              <a:rPr lang="en-US">
                <a:hlinkClick r:id="rId5"/>
              </a:rPr>
              <a:t>https://www.kaggle.com/datasets/tanuprabhu/population-by-country-2020/data</a:t>
            </a:r>
            <a:endParaRPr lang="en-US"/>
          </a:p>
          <a:p>
            <a:pPr marL="0" indent="0">
              <a:buNone/>
            </a:pPr>
            <a:endParaRPr lang="en-US"/>
          </a:p>
        </p:txBody>
      </p:sp>
      <p:sp>
        <p:nvSpPr>
          <p:cNvPr id="4" name="Slide Number Placeholder 3">
            <a:extLst>
              <a:ext uri="{FF2B5EF4-FFF2-40B4-BE49-F238E27FC236}">
                <a16:creationId xmlns:a16="http://schemas.microsoft.com/office/drawing/2014/main" id="{5B434C66-28F8-63EE-D222-891C42B861EE}"/>
              </a:ext>
            </a:extLst>
          </p:cNvPr>
          <p:cNvSpPr>
            <a:spLocks noGrp="1"/>
          </p:cNvSpPr>
          <p:nvPr>
            <p:ph type="sldNum" sz="quarter" idx="4"/>
          </p:nvPr>
        </p:nvSpPr>
        <p:spPr/>
        <p:txBody>
          <a:bodyPr/>
          <a:lstStyle/>
          <a:p>
            <a:fld id="{58FB4751-880F-D840-AAA9-3A15815CC996}" type="slidenum">
              <a:rPr lang="en-US" smtClean="0"/>
              <a:pPr/>
              <a:t>31</a:t>
            </a:fld>
            <a:endParaRPr lang="en-US"/>
          </a:p>
        </p:txBody>
      </p:sp>
    </p:spTree>
    <p:extLst>
      <p:ext uri="{BB962C8B-B14F-4D97-AF65-F5344CB8AC3E}">
        <p14:creationId xmlns:p14="http://schemas.microsoft.com/office/powerpoint/2010/main" val="2182514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2188828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256A0-E96A-A908-E6D2-9494A845DB21}"/>
              </a:ext>
            </a:extLst>
          </p:cNvPr>
          <p:cNvSpPr>
            <a:spLocks noGrp="1"/>
          </p:cNvSpPr>
          <p:nvPr>
            <p:ph type="sldNum" sz="quarter" idx="4"/>
          </p:nvPr>
        </p:nvSpPr>
        <p:spPr/>
        <p:txBody>
          <a:bodyPr/>
          <a:lstStyle/>
          <a:p>
            <a:fld id="{58FB4751-880F-D840-AAA9-3A15815CC996}" type="slidenum">
              <a:rPr lang="en-US" smtClean="0"/>
              <a:pPr/>
              <a:t>4</a:t>
            </a:fld>
            <a:endParaRPr lang="en-US"/>
          </a:p>
        </p:txBody>
      </p:sp>
      <p:sp>
        <p:nvSpPr>
          <p:cNvPr id="3" name="TextBox 2">
            <a:extLst>
              <a:ext uri="{FF2B5EF4-FFF2-40B4-BE49-F238E27FC236}">
                <a16:creationId xmlns:a16="http://schemas.microsoft.com/office/drawing/2014/main" id="{E880A11D-2ED5-D378-C51A-7C220245500E}"/>
              </a:ext>
            </a:extLst>
          </p:cNvPr>
          <p:cNvSpPr txBox="1"/>
          <p:nvPr/>
        </p:nvSpPr>
        <p:spPr>
          <a:xfrm>
            <a:off x="327991" y="239379"/>
            <a:ext cx="7603435" cy="584775"/>
          </a:xfrm>
          <a:prstGeom prst="rect">
            <a:avLst/>
          </a:prstGeom>
          <a:noFill/>
        </p:spPr>
        <p:txBody>
          <a:bodyPr wrap="square" rtlCol="0">
            <a:spAutoFit/>
          </a:bodyPr>
          <a:lstStyle/>
          <a:p>
            <a:r>
              <a:rPr lang="en-US" sz="3200">
                <a:latin typeface="+mj-lt"/>
              </a:rPr>
              <a:t>Work-flow diagram with explanation</a:t>
            </a:r>
          </a:p>
        </p:txBody>
      </p:sp>
      <p:sp>
        <p:nvSpPr>
          <p:cNvPr id="53" name="Rectangle: Rounded Corners 52">
            <a:extLst>
              <a:ext uri="{FF2B5EF4-FFF2-40B4-BE49-F238E27FC236}">
                <a16:creationId xmlns:a16="http://schemas.microsoft.com/office/drawing/2014/main" id="{0466C557-866D-395B-2630-E479231DD907}"/>
              </a:ext>
            </a:extLst>
          </p:cNvPr>
          <p:cNvSpPr/>
          <p:nvPr/>
        </p:nvSpPr>
        <p:spPr>
          <a:xfrm>
            <a:off x="327991" y="1053548"/>
            <a:ext cx="2415209"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2"/>
                </a:solidFill>
              </a:rPr>
              <a:t>Exploring the Dataset</a:t>
            </a:r>
          </a:p>
        </p:txBody>
      </p:sp>
      <p:sp>
        <p:nvSpPr>
          <p:cNvPr id="56" name="Rectangle: Rounded Corners 55">
            <a:extLst>
              <a:ext uri="{FF2B5EF4-FFF2-40B4-BE49-F238E27FC236}">
                <a16:creationId xmlns:a16="http://schemas.microsoft.com/office/drawing/2014/main" id="{1566110D-2EAF-ECFA-3647-8C1E65A4DB95}"/>
              </a:ext>
            </a:extLst>
          </p:cNvPr>
          <p:cNvSpPr/>
          <p:nvPr/>
        </p:nvSpPr>
        <p:spPr>
          <a:xfrm>
            <a:off x="1535595" y="2160104"/>
            <a:ext cx="2415209"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2"/>
                </a:solidFill>
              </a:rPr>
              <a:t>Merging the Dataset</a:t>
            </a:r>
          </a:p>
        </p:txBody>
      </p:sp>
      <p:sp>
        <p:nvSpPr>
          <p:cNvPr id="57" name="Rectangle: Rounded Corners 56">
            <a:extLst>
              <a:ext uri="{FF2B5EF4-FFF2-40B4-BE49-F238E27FC236}">
                <a16:creationId xmlns:a16="http://schemas.microsoft.com/office/drawing/2014/main" id="{A7EFF120-6324-637C-594D-F4C638C26A4C}"/>
              </a:ext>
            </a:extLst>
          </p:cNvPr>
          <p:cNvSpPr/>
          <p:nvPr/>
        </p:nvSpPr>
        <p:spPr>
          <a:xfrm>
            <a:off x="2743199" y="3260033"/>
            <a:ext cx="2415209"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2"/>
                </a:solidFill>
              </a:rPr>
              <a:t>Imputation of Dataset</a:t>
            </a:r>
          </a:p>
        </p:txBody>
      </p:sp>
      <p:sp>
        <p:nvSpPr>
          <p:cNvPr id="58" name="Rectangle: Rounded Corners 57">
            <a:extLst>
              <a:ext uri="{FF2B5EF4-FFF2-40B4-BE49-F238E27FC236}">
                <a16:creationId xmlns:a16="http://schemas.microsoft.com/office/drawing/2014/main" id="{39BD3214-C1C2-0CE1-F137-9EBF14F961F4}"/>
              </a:ext>
            </a:extLst>
          </p:cNvPr>
          <p:cNvSpPr/>
          <p:nvPr/>
        </p:nvSpPr>
        <p:spPr>
          <a:xfrm>
            <a:off x="3950803" y="4359962"/>
            <a:ext cx="2847388"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2"/>
                </a:solidFill>
              </a:rPr>
              <a:t>Using Tools for Visualization</a:t>
            </a:r>
          </a:p>
        </p:txBody>
      </p:sp>
      <p:sp>
        <p:nvSpPr>
          <p:cNvPr id="59" name="Rectangle: Rounded Corners 58">
            <a:extLst>
              <a:ext uri="{FF2B5EF4-FFF2-40B4-BE49-F238E27FC236}">
                <a16:creationId xmlns:a16="http://schemas.microsoft.com/office/drawing/2014/main" id="{1790270C-D9BA-8F4B-8962-2CE59F4C4F25}"/>
              </a:ext>
            </a:extLst>
          </p:cNvPr>
          <p:cNvSpPr/>
          <p:nvPr/>
        </p:nvSpPr>
        <p:spPr>
          <a:xfrm>
            <a:off x="5352046" y="5459891"/>
            <a:ext cx="2415209"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2"/>
                </a:solidFill>
              </a:rPr>
              <a:t>Result Analysis and Webpage</a:t>
            </a:r>
          </a:p>
        </p:txBody>
      </p:sp>
      <p:cxnSp>
        <p:nvCxnSpPr>
          <p:cNvPr id="61" name="Straight Arrow Connector 60">
            <a:extLst>
              <a:ext uri="{FF2B5EF4-FFF2-40B4-BE49-F238E27FC236}">
                <a16:creationId xmlns:a16="http://schemas.microsoft.com/office/drawing/2014/main" id="{8EACAB3F-FBDC-5D88-02BC-1D472DA2E8F9}"/>
              </a:ext>
            </a:extLst>
          </p:cNvPr>
          <p:cNvCxnSpPr>
            <a:stCxn id="53" idx="2"/>
            <a:endCxn id="56" idx="0"/>
          </p:cNvCxnSpPr>
          <p:nvPr/>
        </p:nvCxnSpPr>
        <p:spPr>
          <a:xfrm>
            <a:off x="1535596" y="1638323"/>
            <a:ext cx="1207604" cy="5217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B0EB29B4-D47E-59C6-ECFC-01F4B01F9601}"/>
              </a:ext>
            </a:extLst>
          </p:cNvPr>
          <p:cNvCxnSpPr>
            <a:stCxn id="56" idx="2"/>
            <a:endCxn id="57" idx="0"/>
          </p:cNvCxnSpPr>
          <p:nvPr/>
        </p:nvCxnSpPr>
        <p:spPr>
          <a:xfrm>
            <a:off x="2743200" y="2744879"/>
            <a:ext cx="1207604" cy="515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DF0A59E0-60B8-95D4-B668-DFAF714DCD2C}"/>
              </a:ext>
            </a:extLst>
          </p:cNvPr>
          <p:cNvCxnSpPr>
            <a:stCxn id="57" idx="2"/>
            <a:endCxn id="58" idx="0"/>
          </p:cNvCxnSpPr>
          <p:nvPr/>
        </p:nvCxnSpPr>
        <p:spPr>
          <a:xfrm>
            <a:off x="3950804" y="3844808"/>
            <a:ext cx="1423693" cy="515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9A921698-D301-4313-E3A4-1EAF895170E3}"/>
              </a:ext>
            </a:extLst>
          </p:cNvPr>
          <p:cNvCxnSpPr>
            <a:stCxn id="58" idx="2"/>
            <a:endCxn id="59" idx="0"/>
          </p:cNvCxnSpPr>
          <p:nvPr/>
        </p:nvCxnSpPr>
        <p:spPr>
          <a:xfrm>
            <a:off x="5374497" y="4944737"/>
            <a:ext cx="1185154" cy="515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578FA79-4CF9-2BA1-F215-186D5B583543}"/>
              </a:ext>
            </a:extLst>
          </p:cNvPr>
          <p:cNvSpPr txBox="1"/>
          <p:nvPr/>
        </p:nvSpPr>
        <p:spPr>
          <a:xfrm>
            <a:off x="7931426" y="1053548"/>
            <a:ext cx="3607904" cy="4247317"/>
          </a:xfrm>
          <a:prstGeom prst="rect">
            <a:avLst/>
          </a:prstGeom>
          <a:noFill/>
        </p:spPr>
        <p:txBody>
          <a:bodyPr wrap="square" rtlCol="0">
            <a:spAutoFit/>
          </a:bodyPr>
          <a:lstStyle/>
          <a:p>
            <a:r>
              <a:rPr lang="en-US"/>
              <a:t>First, we gathered the datasets from Kaggle according to our requirements and merged the datasets based on the similarities they have. Then we did data cleaning which means removing the unwanted data from all the datasets. Now on the final dataset we executed different visualizations on Tableau, </a:t>
            </a:r>
            <a:r>
              <a:rPr lang="en-US" err="1"/>
              <a:t>Vizhub</a:t>
            </a:r>
            <a:r>
              <a:rPr lang="en-US"/>
              <a:t> and </a:t>
            </a:r>
            <a:r>
              <a:rPr lang="en-US" err="1"/>
              <a:t>powerBI</a:t>
            </a:r>
            <a:r>
              <a:rPr lang="en-US"/>
              <a:t>. In the end, we have attached all the visualizations performed on these 3 tools. Also, we have created a webpage which has the links that redirect us to all the visualizations that we worked on.</a:t>
            </a:r>
          </a:p>
        </p:txBody>
      </p:sp>
    </p:spTree>
    <p:extLst>
      <p:ext uri="{BB962C8B-B14F-4D97-AF65-F5344CB8AC3E}">
        <p14:creationId xmlns:p14="http://schemas.microsoft.com/office/powerpoint/2010/main" val="2112905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914400" y="914400"/>
            <a:ext cx="7534656" cy="695739"/>
          </a:xfrm>
        </p:spPr>
        <p:txBody>
          <a:bodyPr/>
          <a:lstStyle/>
          <a:p>
            <a:r>
              <a:rPr lang="en-US"/>
              <a:t>Data Abstraction</a:t>
            </a: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5</a:t>
            </a:fld>
            <a:endParaRPr lang="en-US"/>
          </a:p>
        </p:txBody>
      </p:sp>
      <p:graphicFrame>
        <p:nvGraphicFramePr>
          <p:cNvPr id="9" name="Content Placeholder 8">
            <a:extLst>
              <a:ext uri="{FF2B5EF4-FFF2-40B4-BE49-F238E27FC236}">
                <a16:creationId xmlns:a16="http://schemas.microsoft.com/office/drawing/2014/main" id="{BA986B60-C002-08AA-6889-36A08DC66091}"/>
              </a:ext>
            </a:extLst>
          </p:cNvPr>
          <p:cNvGraphicFramePr>
            <a:graphicFrameLocks noGrp="1"/>
          </p:cNvGraphicFramePr>
          <p:nvPr>
            <p:ph sz="quarter" idx="10"/>
            <p:extLst>
              <p:ext uri="{D42A27DB-BD31-4B8C-83A1-F6EECF244321}">
                <p14:modId xmlns:p14="http://schemas.microsoft.com/office/powerpoint/2010/main" val="2305897674"/>
              </p:ext>
            </p:extLst>
          </p:nvPr>
        </p:nvGraphicFramePr>
        <p:xfrm>
          <a:off x="1717813" y="1752805"/>
          <a:ext cx="8756374" cy="4341870"/>
        </p:xfrm>
        <a:graphic>
          <a:graphicData uri="http://schemas.openxmlformats.org/drawingml/2006/table">
            <a:tbl>
              <a:tblPr firstRow="1" bandRow="1">
                <a:tableStyleId>{775DCB02-9BB8-47FD-8907-85C794F793BA}</a:tableStyleId>
              </a:tblPr>
              <a:tblGrid>
                <a:gridCol w="2933700">
                  <a:extLst>
                    <a:ext uri="{9D8B030D-6E8A-4147-A177-3AD203B41FA5}">
                      <a16:colId xmlns:a16="http://schemas.microsoft.com/office/drawing/2014/main" val="1682094032"/>
                    </a:ext>
                  </a:extLst>
                </a:gridCol>
                <a:gridCol w="4025348">
                  <a:extLst>
                    <a:ext uri="{9D8B030D-6E8A-4147-A177-3AD203B41FA5}">
                      <a16:colId xmlns:a16="http://schemas.microsoft.com/office/drawing/2014/main" val="29847166"/>
                    </a:ext>
                  </a:extLst>
                </a:gridCol>
                <a:gridCol w="1797326">
                  <a:extLst>
                    <a:ext uri="{9D8B030D-6E8A-4147-A177-3AD203B41FA5}">
                      <a16:colId xmlns:a16="http://schemas.microsoft.com/office/drawing/2014/main" val="1259947484"/>
                    </a:ext>
                  </a:extLst>
                </a:gridCol>
              </a:tblGrid>
              <a:tr h="655983">
                <a:tc>
                  <a:txBody>
                    <a:bodyPr/>
                    <a:lstStyle/>
                    <a:p>
                      <a:pPr algn="ctr"/>
                      <a:r>
                        <a:rPr lang="en-US" sz="2800" b="1"/>
                        <a:t>Dataset</a:t>
                      </a:r>
                    </a:p>
                  </a:txBody>
                  <a:tcPr/>
                </a:tc>
                <a:tc>
                  <a:txBody>
                    <a:bodyPr/>
                    <a:lstStyle/>
                    <a:p>
                      <a:pPr algn="ctr"/>
                      <a:r>
                        <a:rPr lang="en-US" sz="2800"/>
                        <a:t>Attributes</a:t>
                      </a:r>
                    </a:p>
                  </a:txBody>
                  <a:tcPr/>
                </a:tc>
                <a:tc>
                  <a:txBody>
                    <a:bodyPr/>
                    <a:lstStyle/>
                    <a:p>
                      <a:pPr algn="ctr"/>
                      <a:r>
                        <a:rPr lang="en-US" sz="2800"/>
                        <a:t>Type</a:t>
                      </a:r>
                    </a:p>
                  </a:txBody>
                  <a:tcPr/>
                </a:tc>
                <a:extLst>
                  <a:ext uri="{0D108BD9-81ED-4DB2-BD59-A6C34878D82A}">
                    <a16:rowId xmlns:a16="http://schemas.microsoft.com/office/drawing/2014/main" val="4004899949"/>
                  </a:ext>
                </a:extLst>
              </a:tr>
              <a:tr h="1302026">
                <a:tc>
                  <a:txBody>
                    <a:bodyPr/>
                    <a:lstStyle/>
                    <a:p>
                      <a:r>
                        <a:rPr lang="en-US"/>
                        <a:t>1. population_by_country_2020</a:t>
                      </a:r>
                    </a:p>
                  </a:txBody>
                  <a:tcPr/>
                </a:tc>
                <a:tc>
                  <a:txBody>
                    <a:bodyPr/>
                    <a:lstStyle/>
                    <a:p>
                      <a:r>
                        <a:rPr lang="en-US"/>
                        <a:t>Country, Population, Yearly Change, Net Change, Density, Land Area, Migrants (net),Fert. Rate, Med. Age, Urban Pop %,World Share</a:t>
                      </a:r>
                    </a:p>
                  </a:txBody>
                  <a:tcPr/>
                </a:tc>
                <a:tc>
                  <a:txBody>
                    <a:bodyPr/>
                    <a:lstStyle/>
                    <a:p>
                      <a:r>
                        <a:rPr lang="en-US"/>
                        <a:t>Table</a:t>
                      </a:r>
                    </a:p>
                  </a:txBody>
                  <a:tcPr/>
                </a:tc>
                <a:extLst>
                  <a:ext uri="{0D108BD9-81ED-4DB2-BD59-A6C34878D82A}">
                    <a16:rowId xmlns:a16="http://schemas.microsoft.com/office/drawing/2014/main" val="3284231179"/>
                  </a:ext>
                </a:extLst>
              </a:tr>
              <a:tr h="920821">
                <a:tc>
                  <a:txBody>
                    <a:bodyPr/>
                    <a:lstStyle/>
                    <a:p>
                      <a:r>
                        <a:rPr lang="en-US"/>
                        <a:t>2. global-blood-type-distribution</a:t>
                      </a:r>
                    </a:p>
                  </a:txBody>
                  <a:tcPr/>
                </a:tc>
                <a:tc>
                  <a:txBody>
                    <a:bodyPr/>
                    <a:lstStyle/>
                    <a:p>
                      <a:r>
                        <a:rPr lang="en-US"/>
                        <a:t>Country, Population, O+, A+, B+, AB+, O-, A-, B-, AB-</a:t>
                      </a:r>
                    </a:p>
                  </a:txBody>
                  <a:tcPr/>
                </a:tc>
                <a:tc>
                  <a:txBody>
                    <a:bodyPr/>
                    <a:lstStyle/>
                    <a:p>
                      <a:r>
                        <a:rPr lang="en-US"/>
                        <a:t>Table</a:t>
                      </a:r>
                    </a:p>
                  </a:txBody>
                  <a:tcPr/>
                </a:tc>
                <a:extLst>
                  <a:ext uri="{0D108BD9-81ED-4DB2-BD59-A6C34878D82A}">
                    <a16:rowId xmlns:a16="http://schemas.microsoft.com/office/drawing/2014/main" val="962767976"/>
                  </a:ext>
                </a:extLst>
              </a:tr>
              <a:tr h="926599">
                <a:tc>
                  <a:txBody>
                    <a:bodyPr/>
                    <a:lstStyle/>
                    <a:p>
                      <a:r>
                        <a:rPr lang="en-US"/>
                        <a:t>3. list-of-countries-by-</a:t>
                      </a:r>
                      <a:r>
                        <a:rPr lang="en-US" err="1"/>
                        <a:t>gdp</a:t>
                      </a:r>
                      <a:r>
                        <a:rPr lang="en-US"/>
                        <a:t>-sector-composition</a:t>
                      </a:r>
                    </a:p>
                  </a:txBody>
                  <a:tcPr/>
                </a:tc>
                <a:tc>
                  <a:txBody>
                    <a:bodyPr/>
                    <a:lstStyle/>
                    <a:p>
                      <a:r>
                        <a:rPr lang="en-US"/>
                        <a:t>Index Number , Rank, Country, GDP (millions of $),Agriculture GDP, Rank,% of GDP, Industry GDP, Rank,% of GDP, Services GDP, Rank,% of GDP, Year GDP ,Year Sector</a:t>
                      </a:r>
                    </a:p>
                  </a:txBody>
                  <a:tcPr/>
                </a:tc>
                <a:tc>
                  <a:txBody>
                    <a:bodyPr/>
                    <a:lstStyle/>
                    <a:p>
                      <a:r>
                        <a:rPr lang="en-US"/>
                        <a:t>Table</a:t>
                      </a:r>
                    </a:p>
                  </a:txBody>
                  <a:tcPr/>
                </a:tc>
                <a:extLst>
                  <a:ext uri="{0D108BD9-81ED-4DB2-BD59-A6C34878D82A}">
                    <a16:rowId xmlns:a16="http://schemas.microsoft.com/office/drawing/2014/main" val="48380774"/>
                  </a:ext>
                </a:extLst>
              </a:tr>
            </a:tbl>
          </a:graphicData>
        </a:graphic>
      </p:graphicFrame>
    </p:spTree>
    <p:extLst>
      <p:ext uri="{BB962C8B-B14F-4D97-AF65-F5344CB8AC3E}">
        <p14:creationId xmlns:p14="http://schemas.microsoft.com/office/powerpoint/2010/main" val="1841004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71E2-69F8-B7DF-904B-3DCD28CA8D8F}"/>
              </a:ext>
            </a:extLst>
          </p:cNvPr>
          <p:cNvSpPr>
            <a:spLocks noGrp="1"/>
          </p:cNvSpPr>
          <p:nvPr>
            <p:ph type="title"/>
          </p:nvPr>
        </p:nvSpPr>
        <p:spPr/>
        <p:txBody>
          <a:bodyPr/>
          <a:lstStyle/>
          <a:p>
            <a:r>
              <a:rPr lang="en-US"/>
              <a:t>Detailed description of datasets</a:t>
            </a:r>
          </a:p>
        </p:txBody>
      </p:sp>
      <p:sp>
        <p:nvSpPr>
          <p:cNvPr id="3" name="Content Placeholder 2">
            <a:extLst>
              <a:ext uri="{FF2B5EF4-FFF2-40B4-BE49-F238E27FC236}">
                <a16:creationId xmlns:a16="http://schemas.microsoft.com/office/drawing/2014/main" id="{C9E95C39-7607-CE48-4B01-A65611D75087}"/>
              </a:ext>
            </a:extLst>
          </p:cNvPr>
          <p:cNvSpPr>
            <a:spLocks noGrp="1"/>
          </p:cNvSpPr>
          <p:nvPr>
            <p:ph sz="quarter" idx="10"/>
          </p:nvPr>
        </p:nvSpPr>
        <p:spPr/>
        <p:txBody>
          <a:bodyPr>
            <a:normAutofit lnSpcReduction="10000"/>
          </a:bodyPr>
          <a:lstStyle/>
          <a:p>
            <a:r>
              <a:rPr lang="en-US"/>
              <a:t>1. </a:t>
            </a:r>
            <a:r>
              <a:rPr lang="en-US" b="1"/>
              <a:t>population_by_country_2020</a:t>
            </a:r>
            <a:r>
              <a:rPr lang="en-US"/>
              <a:t>: This dataset consists of information related to the world population with respective to each country in the year 2020. It also has important attributes like land area, density and urban population which is useful to focus not only on population but also on other key areas.</a:t>
            </a:r>
          </a:p>
          <a:p>
            <a:r>
              <a:rPr lang="en-US"/>
              <a:t>2. </a:t>
            </a:r>
            <a:r>
              <a:rPr lang="en-US" b="1"/>
              <a:t>global-blood-type-distribution</a:t>
            </a:r>
            <a:r>
              <a:rPr lang="en-US"/>
              <a:t>: This dataset focuses on the medical sector which has all the countries with their population and their blood groups.</a:t>
            </a:r>
          </a:p>
          <a:p>
            <a:r>
              <a:rPr lang="en-US"/>
              <a:t>3. </a:t>
            </a:r>
            <a:r>
              <a:rPr lang="en-US" b="1"/>
              <a:t>list-of-countries-by-</a:t>
            </a:r>
            <a:r>
              <a:rPr lang="en-US" b="1" err="1"/>
              <a:t>gdp</a:t>
            </a:r>
            <a:r>
              <a:rPr lang="en-US" b="1"/>
              <a:t>-sector-composition: </a:t>
            </a:r>
            <a:r>
              <a:rPr lang="en-US"/>
              <a:t>This dataset focuses on the finance sector which has information about the country’s rank and their </a:t>
            </a:r>
            <a:r>
              <a:rPr lang="en-US" err="1"/>
              <a:t>gdp</a:t>
            </a:r>
            <a:r>
              <a:rPr lang="en-US"/>
              <a:t> with respective to different domains like agriculture, industry etc. </a:t>
            </a:r>
          </a:p>
        </p:txBody>
      </p:sp>
      <p:sp>
        <p:nvSpPr>
          <p:cNvPr id="4" name="Slide Number Placeholder 3">
            <a:extLst>
              <a:ext uri="{FF2B5EF4-FFF2-40B4-BE49-F238E27FC236}">
                <a16:creationId xmlns:a16="http://schemas.microsoft.com/office/drawing/2014/main" id="{2FDB420D-9D95-E047-FB63-2F892AD0A449}"/>
              </a:ext>
            </a:extLst>
          </p:cNvPr>
          <p:cNvSpPr>
            <a:spLocks noGrp="1"/>
          </p:cNvSpPr>
          <p:nvPr>
            <p:ph type="sldNum" sz="quarter" idx="4"/>
          </p:nvPr>
        </p:nvSpPr>
        <p:spPr/>
        <p:txBody>
          <a:bodyPr/>
          <a:lstStyle/>
          <a:p>
            <a:fld id="{58FB4751-880F-D840-AAA9-3A15815CC996}" type="slidenum">
              <a:rPr lang="en-US" smtClean="0"/>
              <a:pPr/>
              <a:t>6</a:t>
            </a:fld>
            <a:endParaRPr lang="en-US"/>
          </a:p>
        </p:txBody>
      </p:sp>
    </p:spTree>
    <p:extLst>
      <p:ext uri="{BB962C8B-B14F-4D97-AF65-F5344CB8AC3E}">
        <p14:creationId xmlns:p14="http://schemas.microsoft.com/office/powerpoint/2010/main" val="142537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F17F7F-9AED-D0B5-B38C-D03C708A390D}"/>
              </a:ext>
            </a:extLst>
          </p:cNvPr>
          <p:cNvSpPr>
            <a:spLocks noGrp="1"/>
          </p:cNvSpPr>
          <p:nvPr>
            <p:ph type="sldNum" sz="quarter" idx="4"/>
          </p:nvPr>
        </p:nvSpPr>
        <p:spPr/>
        <p:txBody>
          <a:bodyPr/>
          <a:lstStyle/>
          <a:p>
            <a:fld id="{58FB4751-880F-D840-AAA9-3A15815CC996}" type="slidenum">
              <a:rPr lang="en-US" smtClean="0"/>
              <a:pPr/>
              <a:t>7</a:t>
            </a:fld>
            <a:endParaRPr lang="en-US"/>
          </a:p>
        </p:txBody>
      </p:sp>
      <p:sp>
        <p:nvSpPr>
          <p:cNvPr id="5" name="TextBox 4">
            <a:extLst>
              <a:ext uri="{FF2B5EF4-FFF2-40B4-BE49-F238E27FC236}">
                <a16:creationId xmlns:a16="http://schemas.microsoft.com/office/drawing/2014/main" id="{4379D659-CA4D-760C-EB91-2C18A2A96705}"/>
              </a:ext>
            </a:extLst>
          </p:cNvPr>
          <p:cNvSpPr txBox="1"/>
          <p:nvPr/>
        </p:nvSpPr>
        <p:spPr>
          <a:xfrm>
            <a:off x="288233" y="221500"/>
            <a:ext cx="8408505" cy="584775"/>
          </a:xfrm>
          <a:prstGeom prst="rect">
            <a:avLst/>
          </a:prstGeom>
          <a:noFill/>
        </p:spPr>
        <p:txBody>
          <a:bodyPr wrap="square">
            <a:spAutoFit/>
          </a:bodyPr>
          <a:lstStyle/>
          <a:p>
            <a:r>
              <a:rPr lang="en-US" sz="3200">
                <a:latin typeface="+mj-lt"/>
              </a:rPr>
              <a:t>Design of features for the datasets</a:t>
            </a:r>
          </a:p>
        </p:txBody>
      </p:sp>
      <p:sp>
        <p:nvSpPr>
          <p:cNvPr id="6" name="Rectangle: Rounded Corners 5">
            <a:extLst>
              <a:ext uri="{FF2B5EF4-FFF2-40B4-BE49-F238E27FC236}">
                <a16:creationId xmlns:a16="http://schemas.microsoft.com/office/drawing/2014/main" id="{F0BF7BC4-A6A8-33EC-3C93-45F89D5A325E}"/>
              </a:ext>
            </a:extLst>
          </p:cNvPr>
          <p:cNvSpPr/>
          <p:nvPr/>
        </p:nvSpPr>
        <p:spPr>
          <a:xfrm>
            <a:off x="5426765" y="1031243"/>
            <a:ext cx="1987826" cy="807496"/>
          </a:xfrm>
          <a:prstGeom prst="roundRect">
            <a:avLst/>
          </a:prstGeom>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75000"/>
                  </a:schemeClr>
                </a:solidFill>
              </a:rPr>
              <a:t>population_by_country_2020</a:t>
            </a:r>
          </a:p>
        </p:txBody>
      </p:sp>
      <p:sp>
        <p:nvSpPr>
          <p:cNvPr id="7" name="Rectangle: Rounded Corners 6">
            <a:extLst>
              <a:ext uri="{FF2B5EF4-FFF2-40B4-BE49-F238E27FC236}">
                <a16:creationId xmlns:a16="http://schemas.microsoft.com/office/drawing/2014/main" id="{94DCC694-B691-4717-8C9E-C14308207238}"/>
              </a:ext>
            </a:extLst>
          </p:cNvPr>
          <p:cNvSpPr/>
          <p:nvPr/>
        </p:nvSpPr>
        <p:spPr>
          <a:xfrm>
            <a:off x="8809383" y="1031243"/>
            <a:ext cx="1987826" cy="807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75000"/>
                  </a:schemeClr>
                </a:solidFill>
              </a:rPr>
              <a:t>.global-blood-type-distribution</a:t>
            </a:r>
          </a:p>
        </p:txBody>
      </p:sp>
      <p:sp>
        <p:nvSpPr>
          <p:cNvPr id="8" name="Rectangle: Rounded Corners 7">
            <a:extLst>
              <a:ext uri="{FF2B5EF4-FFF2-40B4-BE49-F238E27FC236}">
                <a16:creationId xmlns:a16="http://schemas.microsoft.com/office/drawing/2014/main" id="{B313345D-0074-C749-1162-A6E1062ADE8A}"/>
              </a:ext>
            </a:extLst>
          </p:cNvPr>
          <p:cNvSpPr/>
          <p:nvPr/>
        </p:nvSpPr>
        <p:spPr>
          <a:xfrm>
            <a:off x="7036904" y="3428999"/>
            <a:ext cx="1987826" cy="913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a:p>
            <a:pPr algn="ctr"/>
            <a:r>
              <a:rPr lang="en-US" err="1">
                <a:solidFill>
                  <a:schemeClr val="accent6">
                    <a:lumMod val="50000"/>
                  </a:schemeClr>
                </a:solidFill>
              </a:rPr>
              <a:t>Updated_Population_Bloodtype_Dataset</a:t>
            </a:r>
            <a:endParaRPr lang="en-US">
              <a:solidFill>
                <a:schemeClr val="accent6">
                  <a:lumMod val="50000"/>
                </a:schemeClr>
              </a:solidFill>
            </a:endParaRPr>
          </a:p>
          <a:p>
            <a:pPr algn="ctr"/>
            <a:endParaRPr lang="en-US">
              <a:solidFill>
                <a:schemeClr val="accent6">
                  <a:lumMod val="50000"/>
                </a:schemeClr>
              </a:solidFill>
            </a:endParaRPr>
          </a:p>
        </p:txBody>
      </p:sp>
      <p:sp>
        <p:nvSpPr>
          <p:cNvPr id="9" name="Rectangle: Rounded Corners 8">
            <a:extLst>
              <a:ext uri="{FF2B5EF4-FFF2-40B4-BE49-F238E27FC236}">
                <a16:creationId xmlns:a16="http://schemas.microsoft.com/office/drawing/2014/main" id="{0F816098-D7D7-BB11-901F-FFCAD2CD78C1}"/>
              </a:ext>
            </a:extLst>
          </p:cNvPr>
          <p:cNvSpPr/>
          <p:nvPr/>
        </p:nvSpPr>
        <p:spPr>
          <a:xfrm>
            <a:off x="3738773" y="3428998"/>
            <a:ext cx="1987826" cy="913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75000"/>
                  </a:schemeClr>
                </a:solidFill>
              </a:rPr>
              <a:t>list-of-countries-by-</a:t>
            </a:r>
            <a:r>
              <a:rPr lang="en-US" err="1">
                <a:solidFill>
                  <a:schemeClr val="tx1">
                    <a:lumMod val="75000"/>
                  </a:schemeClr>
                </a:solidFill>
              </a:rPr>
              <a:t>gdp</a:t>
            </a:r>
            <a:r>
              <a:rPr lang="en-US">
                <a:solidFill>
                  <a:schemeClr val="tx1">
                    <a:lumMod val="75000"/>
                  </a:schemeClr>
                </a:solidFill>
              </a:rPr>
              <a:t>-sector-composition</a:t>
            </a:r>
          </a:p>
        </p:txBody>
      </p:sp>
      <p:sp>
        <p:nvSpPr>
          <p:cNvPr id="10" name="Rectangle: Rounded Corners 9">
            <a:extLst>
              <a:ext uri="{FF2B5EF4-FFF2-40B4-BE49-F238E27FC236}">
                <a16:creationId xmlns:a16="http://schemas.microsoft.com/office/drawing/2014/main" id="{738512DF-1947-4FC3-E53F-815A01C9FCE6}"/>
              </a:ext>
            </a:extLst>
          </p:cNvPr>
          <p:cNvSpPr/>
          <p:nvPr/>
        </p:nvSpPr>
        <p:spPr>
          <a:xfrm>
            <a:off x="5337312" y="5855765"/>
            <a:ext cx="1987826" cy="807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accent6">
                    <a:lumMod val="50000"/>
                  </a:schemeClr>
                </a:solidFill>
              </a:rPr>
              <a:t>Updated_Population_Bloodtype_gdpDataset</a:t>
            </a:r>
            <a:endParaRPr lang="en-US">
              <a:solidFill>
                <a:schemeClr val="accent6">
                  <a:lumMod val="50000"/>
                </a:schemeClr>
              </a:solidFill>
            </a:endParaRPr>
          </a:p>
        </p:txBody>
      </p:sp>
      <p:sp>
        <p:nvSpPr>
          <p:cNvPr id="11" name="Rectangle: Diagonal Corners Rounded 10">
            <a:extLst>
              <a:ext uri="{FF2B5EF4-FFF2-40B4-BE49-F238E27FC236}">
                <a16:creationId xmlns:a16="http://schemas.microsoft.com/office/drawing/2014/main" id="{2AC132BB-372D-6074-6A0C-A01C80D6AE6E}"/>
              </a:ext>
            </a:extLst>
          </p:cNvPr>
          <p:cNvSpPr/>
          <p:nvPr/>
        </p:nvSpPr>
        <p:spPr>
          <a:xfrm>
            <a:off x="7036904" y="2230121"/>
            <a:ext cx="2126974" cy="807496"/>
          </a:xfrm>
          <a:prstGeom prst="round2Diag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Joined using Country column</a:t>
            </a:r>
          </a:p>
        </p:txBody>
      </p:sp>
      <p:sp>
        <p:nvSpPr>
          <p:cNvPr id="12" name="Rectangle: Diagonal Corners Rounded 11">
            <a:extLst>
              <a:ext uri="{FF2B5EF4-FFF2-40B4-BE49-F238E27FC236}">
                <a16:creationId xmlns:a16="http://schemas.microsoft.com/office/drawing/2014/main" id="{E0B48E3D-A8B9-0E74-FAFF-83B42EFE84AA}"/>
              </a:ext>
            </a:extLst>
          </p:cNvPr>
          <p:cNvSpPr/>
          <p:nvPr/>
        </p:nvSpPr>
        <p:spPr>
          <a:xfrm>
            <a:off x="5287617" y="4733449"/>
            <a:ext cx="2126974" cy="807496"/>
          </a:xfrm>
          <a:prstGeom prst="round2Diag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Joined using Country column</a:t>
            </a:r>
          </a:p>
        </p:txBody>
      </p:sp>
      <p:cxnSp>
        <p:nvCxnSpPr>
          <p:cNvPr id="36" name="Straight Arrow Connector 35">
            <a:extLst>
              <a:ext uri="{FF2B5EF4-FFF2-40B4-BE49-F238E27FC236}">
                <a16:creationId xmlns:a16="http://schemas.microsoft.com/office/drawing/2014/main" id="{318B70E5-1F18-458E-F703-70902FA11562}"/>
              </a:ext>
            </a:extLst>
          </p:cNvPr>
          <p:cNvCxnSpPr>
            <a:stCxn id="6" idx="2"/>
            <a:endCxn id="8" idx="0"/>
          </p:cNvCxnSpPr>
          <p:nvPr/>
        </p:nvCxnSpPr>
        <p:spPr>
          <a:xfrm>
            <a:off x="6420678" y="1838739"/>
            <a:ext cx="1610139" cy="1590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2E41DA4-CE67-E280-C420-C6D3797D0FFA}"/>
              </a:ext>
            </a:extLst>
          </p:cNvPr>
          <p:cNvCxnSpPr>
            <a:stCxn id="7" idx="2"/>
            <a:endCxn id="8" idx="0"/>
          </p:cNvCxnSpPr>
          <p:nvPr/>
        </p:nvCxnSpPr>
        <p:spPr>
          <a:xfrm flipH="1">
            <a:off x="8030817" y="1838739"/>
            <a:ext cx="1772479" cy="1590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E1C7CDA4-C7BC-8F73-F06A-4EAC2333B07C}"/>
              </a:ext>
            </a:extLst>
          </p:cNvPr>
          <p:cNvCxnSpPr>
            <a:stCxn id="9" idx="2"/>
            <a:endCxn id="10" idx="0"/>
          </p:cNvCxnSpPr>
          <p:nvPr/>
        </p:nvCxnSpPr>
        <p:spPr>
          <a:xfrm>
            <a:off x="4732686" y="4342067"/>
            <a:ext cx="1598539" cy="1513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8D6BF2D6-F352-B00A-29CB-1181ED64B985}"/>
              </a:ext>
            </a:extLst>
          </p:cNvPr>
          <p:cNvCxnSpPr>
            <a:stCxn id="8" idx="2"/>
            <a:endCxn id="10" idx="0"/>
          </p:cNvCxnSpPr>
          <p:nvPr/>
        </p:nvCxnSpPr>
        <p:spPr>
          <a:xfrm flipH="1">
            <a:off x="6331225" y="4342068"/>
            <a:ext cx="1699592" cy="1513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3064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p:txBody>
          <a:bodyPr/>
          <a:lstStyle/>
          <a:p>
            <a:r>
              <a:rPr lang="en-US"/>
              <a:t>Data transformation</a:t>
            </a: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8</a:t>
            </a:fld>
            <a:endParaRPr lang="en-US"/>
          </a:p>
        </p:txBody>
      </p:sp>
      <p:sp>
        <p:nvSpPr>
          <p:cNvPr id="2" name="TextBox 1">
            <a:extLst>
              <a:ext uri="{FF2B5EF4-FFF2-40B4-BE49-F238E27FC236}">
                <a16:creationId xmlns:a16="http://schemas.microsoft.com/office/drawing/2014/main" id="{8B2BCEA2-F647-4CC5-752D-7D690522C453}"/>
              </a:ext>
            </a:extLst>
          </p:cNvPr>
          <p:cNvSpPr txBox="1"/>
          <p:nvPr/>
        </p:nvSpPr>
        <p:spPr>
          <a:xfrm>
            <a:off x="1039504" y="2017594"/>
            <a:ext cx="864585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US"/>
              <a:t>The datasets </a:t>
            </a:r>
            <a:r>
              <a:rPr lang="en-US">
                <a:solidFill>
                  <a:schemeClr val="tx1">
                    <a:lumMod val="75000"/>
                  </a:schemeClr>
                </a:solidFill>
              </a:rPr>
              <a:t>population_by_country_2020 and global-blood-type-distribution are joined using common column ‘Country’ and the updated dataset is generated which is population-</a:t>
            </a:r>
            <a:r>
              <a:rPr lang="en-US" err="1">
                <a:solidFill>
                  <a:schemeClr val="tx1">
                    <a:lumMod val="75000"/>
                  </a:schemeClr>
                </a:solidFill>
              </a:rPr>
              <a:t>bloodtype</a:t>
            </a:r>
            <a:r>
              <a:rPr lang="en-US">
                <a:solidFill>
                  <a:schemeClr val="tx1">
                    <a:lumMod val="75000"/>
                  </a:schemeClr>
                </a:solidFill>
              </a:rPr>
              <a:t> dataset.</a:t>
            </a:r>
          </a:p>
          <a:p>
            <a:endParaRPr lang="en-US">
              <a:solidFill>
                <a:schemeClr val="tx1">
                  <a:lumMod val="75000"/>
                </a:schemeClr>
              </a:solidFill>
            </a:endParaRPr>
          </a:p>
          <a:p>
            <a:r>
              <a:rPr lang="en-US">
                <a:solidFill>
                  <a:schemeClr val="tx1">
                    <a:lumMod val="75000"/>
                  </a:schemeClr>
                </a:solidFill>
              </a:rPr>
              <a:t>Now, the list-of-countries-by-</a:t>
            </a:r>
            <a:r>
              <a:rPr lang="en-US" err="1">
                <a:solidFill>
                  <a:schemeClr val="tx1">
                    <a:lumMod val="75000"/>
                  </a:schemeClr>
                </a:solidFill>
              </a:rPr>
              <a:t>gdp</a:t>
            </a:r>
            <a:r>
              <a:rPr lang="en-US">
                <a:solidFill>
                  <a:schemeClr val="tx1">
                    <a:lumMod val="75000"/>
                  </a:schemeClr>
                </a:solidFill>
              </a:rPr>
              <a:t>-sector-composition dataset is joined with the updated dataset using the common column Country for these both and the final dataset is generated which is population-</a:t>
            </a:r>
            <a:r>
              <a:rPr lang="en-US" err="1">
                <a:solidFill>
                  <a:schemeClr val="tx1">
                    <a:lumMod val="75000"/>
                  </a:schemeClr>
                </a:solidFill>
              </a:rPr>
              <a:t>Bloodtype</a:t>
            </a:r>
            <a:r>
              <a:rPr lang="en-US">
                <a:solidFill>
                  <a:schemeClr val="tx1">
                    <a:lumMod val="75000"/>
                  </a:schemeClr>
                </a:solidFill>
              </a:rPr>
              <a:t>-</a:t>
            </a:r>
            <a:r>
              <a:rPr lang="en-US" err="1">
                <a:solidFill>
                  <a:schemeClr val="tx1">
                    <a:lumMod val="75000"/>
                  </a:schemeClr>
                </a:solidFill>
              </a:rPr>
              <a:t>gdp</a:t>
            </a:r>
            <a:r>
              <a:rPr lang="en-US">
                <a:solidFill>
                  <a:schemeClr val="tx1">
                    <a:lumMod val="75000"/>
                  </a:schemeClr>
                </a:solidFill>
              </a:rPr>
              <a:t> dataset</a:t>
            </a:r>
            <a:endParaRPr lang="en-US">
              <a:latin typeface="Gill Sans Nova Light"/>
            </a:endParaRPr>
          </a:p>
        </p:txBody>
      </p:sp>
    </p:spTree>
    <p:extLst>
      <p:ext uri="{BB962C8B-B14F-4D97-AF65-F5344CB8AC3E}">
        <p14:creationId xmlns:p14="http://schemas.microsoft.com/office/powerpoint/2010/main" val="2663237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p:txBody>
          <a:bodyPr/>
          <a:lstStyle/>
          <a:p>
            <a:r>
              <a:rPr lang="en-US"/>
              <a:t>Task Abstraction</a:t>
            </a: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9</a:t>
            </a:fld>
            <a:endParaRPr lang="en-US"/>
          </a:p>
        </p:txBody>
      </p:sp>
      <p:sp>
        <p:nvSpPr>
          <p:cNvPr id="2" name="TextBox 1">
            <a:extLst>
              <a:ext uri="{FF2B5EF4-FFF2-40B4-BE49-F238E27FC236}">
                <a16:creationId xmlns:a16="http://schemas.microsoft.com/office/drawing/2014/main" id="{8B2BCEA2-F647-4CC5-752D-7D690522C453}"/>
              </a:ext>
            </a:extLst>
          </p:cNvPr>
          <p:cNvSpPr txBox="1"/>
          <p:nvPr/>
        </p:nvSpPr>
        <p:spPr>
          <a:xfrm>
            <a:off x="1039504" y="2017594"/>
            <a:ext cx="864585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US" b="1">
                <a:latin typeface="Gill Sans Nova Light"/>
                <a:cs typeface="Calibri"/>
              </a:rPr>
              <a:t>Targets</a:t>
            </a:r>
            <a:br>
              <a:rPr lang="en-US"/>
            </a:br>
            <a:r>
              <a:rPr lang="en-US">
                <a:latin typeface="Gill Sans Nova Light"/>
                <a:cs typeface="Calibri"/>
              </a:rPr>
              <a:t>Outliers: Finding outliers using Scatter Plot</a:t>
            </a:r>
            <a:br>
              <a:rPr lang="en-US"/>
            </a:br>
            <a:r>
              <a:rPr lang="en-US">
                <a:latin typeface="Gill Sans Nova Light"/>
                <a:cs typeface="Calibri"/>
              </a:rPr>
              <a:t>Trends: Showing Trends using Line Chart</a:t>
            </a:r>
            <a:br>
              <a:rPr lang="en-US"/>
            </a:br>
            <a:r>
              <a:rPr lang="en-US">
                <a:latin typeface="Gill Sans Nova Light"/>
                <a:cs typeface="Calibri"/>
              </a:rPr>
              <a:t>Comparisons: Doing comparison of population over the yearly growth using Bar Chart</a:t>
            </a:r>
          </a:p>
          <a:p>
            <a:br>
              <a:rPr lang="en-US"/>
            </a:br>
            <a:r>
              <a:rPr lang="en-US" b="1">
                <a:latin typeface="Gill Sans Nova Light"/>
                <a:cs typeface="Calibri"/>
              </a:rPr>
              <a:t>Actions</a:t>
            </a:r>
            <a:br>
              <a:rPr lang="en-US"/>
            </a:br>
            <a:r>
              <a:rPr lang="en-US">
                <a:latin typeface="Gill Sans Nova Light"/>
                <a:cs typeface="Calibri"/>
              </a:rPr>
              <a:t>Analyze :- Analyzing the merged dataset</a:t>
            </a:r>
            <a:br>
              <a:rPr lang="en-US"/>
            </a:br>
            <a:r>
              <a:rPr lang="en-US">
                <a:latin typeface="Gill Sans Nova Light"/>
                <a:cs typeface="Calibri"/>
              </a:rPr>
              <a:t>Present: Presenting data using different Idioms</a:t>
            </a:r>
            <a:br>
              <a:rPr lang="en-US"/>
            </a:br>
            <a:r>
              <a:rPr lang="en-US">
                <a:latin typeface="Gill Sans Nova Light"/>
                <a:cs typeface="Calibri"/>
              </a:rPr>
              <a:t>Derive: Derive data using three different datasets</a:t>
            </a:r>
            <a:endParaRPr lang="en-US">
              <a:latin typeface="Gill Sans Nova Light"/>
            </a:endParaRPr>
          </a:p>
        </p:txBody>
      </p:sp>
    </p:spTree>
    <p:extLst>
      <p:ext uri="{BB962C8B-B14F-4D97-AF65-F5344CB8AC3E}">
        <p14:creationId xmlns:p14="http://schemas.microsoft.com/office/powerpoint/2010/main" val="3078243537"/>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930BAEE154404E817E96E3FCA418B2" ma:contentTypeVersion="8" ma:contentTypeDescription="Create a new document." ma:contentTypeScope="" ma:versionID="12548349eba1396ffcd8519c392a9cd2">
  <xsd:schema xmlns:xsd="http://www.w3.org/2001/XMLSchema" xmlns:xs="http://www.w3.org/2001/XMLSchema" xmlns:p="http://schemas.microsoft.com/office/2006/metadata/properties" xmlns:ns3="a9dcead6-652e-4d32-b167-39387395cfc6" xmlns:ns4="5c7a4a8e-be19-4d39-9d8c-b46162b93b5d" targetNamespace="http://schemas.microsoft.com/office/2006/metadata/properties" ma:root="true" ma:fieldsID="45773b7279a4df790a819859db62966e" ns3:_="" ns4:_="">
    <xsd:import namespace="a9dcead6-652e-4d32-b167-39387395cfc6"/>
    <xsd:import namespace="5c7a4a8e-be19-4d39-9d8c-b46162b93b5d"/>
    <xsd:element name="properties">
      <xsd:complexType>
        <xsd:sequence>
          <xsd:element name="documentManagement">
            <xsd:complexType>
              <xsd:all>
                <xsd:element ref="ns3:SharedWithUsers" minOccurs="0"/>
                <xsd:element ref="ns3:SharedWithDetails" minOccurs="0"/>
                <xsd:element ref="ns3:SharingHintHash" minOccurs="0"/>
                <xsd:element ref="ns4:_activity" minOccurs="0"/>
                <xsd:element ref="ns4:MediaServiceMetadata" minOccurs="0"/>
                <xsd:element ref="ns4:MediaServiceFastMetadata" minOccurs="0"/>
                <xsd:element ref="ns4:MediaServiceSearchPropertie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dcead6-652e-4d32-b167-39387395cfc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7a4a8e-be19-4d39-9d8c-b46162b93b5d" elementFormDefault="qualified">
    <xsd:import namespace="http://schemas.microsoft.com/office/2006/documentManagement/types"/>
    <xsd:import namespace="http://schemas.microsoft.com/office/infopath/2007/PartnerControls"/>
    <xsd:element name="_activity" ma:index="11"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c7a4a8e-be19-4d39-9d8c-b46162b93b5d" xsi:nil="true"/>
  </documentManagement>
</p:properties>
</file>

<file path=customXml/itemProps1.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2.xml><?xml version="1.0" encoding="utf-8"?>
<ds:datastoreItem xmlns:ds="http://schemas.openxmlformats.org/officeDocument/2006/customXml" ds:itemID="{D0DCA976-C34E-477E-BB4D-864EB7FFC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dcead6-652e-4d32-b167-39387395cfc6"/>
    <ds:schemaRef ds:uri="5c7a4a8e-be19-4d39-9d8c-b46162b93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DF9CEC-52C2-4D14-B2F5-11176002A8B6}">
  <ds:schemaRefs>
    <ds:schemaRef ds:uri="http://schemas.microsoft.com/office/2006/metadata/properties"/>
    <ds:schemaRef ds:uri="http://purl.org/dc/elements/1.1/"/>
    <ds:schemaRef ds:uri="http://schemas.microsoft.com/office/2006/documentManagement/types"/>
    <ds:schemaRef ds:uri="http://purl.org/dc/terms/"/>
    <ds:schemaRef ds:uri="http://www.w3.org/XML/1998/namespace"/>
    <ds:schemaRef ds:uri="5c7a4a8e-be19-4d39-9d8c-b46162b93b5d"/>
    <ds:schemaRef ds:uri="http://schemas.microsoft.com/office/infopath/2007/PartnerControls"/>
    <ds:schemaRef ds:uri="http://schemas.openxmlformats.org/package/2006/metadata/core-properties"/>
    <ds:schemaRef ds:uri="a9dcead6-652e-4d32-b167-39387395cfc6"/>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{7361D3A5-71D4-44AB-9BAD-20D80958F361}tf11964407_win32</Template>
  <Application>Microsoft Office PowerPoint</Application>
  <PresentationFormat>Widescreen</PresentationFormat>
  <Slides>32</Slides>
  <Notes>26</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Custom</vt:lpstr>
      <vt:lpstr>Exploring Global Socio-Economic Trends</vt:lpstr>
      <vt:lpstr>agenda</vt:lpstr>
      <vt:lpstr>Introduction</vt:lpstr>
      <vt:lpstr>PowerPoint Presentation</vt:lpstr>
      <vt:lpstr>Data Abstraction</vt:lpstr>
      <vt:lpstr>Detailed description of datasets</vt:lpstr>
      <vt:lpstr>PowerPoint Presentation</vt:lpstr>
      <vt:lpstr>Data transformation</vt:lpstr>
      <vt:lpstr>Task Abstraction</vt:lpstr>
      <vt:lpstr>PowerPoint Presentation</vt:lpstr>
      <vt:lpstr>Explanation for workflow diagram</vt:lpstr>
      <vt:lpstr>Implementation using tool: Tableau</vt:lpstr>
      <vt:lpstr>Implementation using tool: D3.js</vt:lpstr>
      <vt:lpstr>Implementation using tool: PowerBI</vt:lpstr>
      <vt:lpstr>Result for analysis: Tableau</vt:lpstr>
      <vt:lpstr>Result for analysis: Tableau</vt:lpstr>
      <vt:lpstr>Result for analysis: Tableau</vt:lpstr>
      <vt:lpstr>Result for analysis: Tableau</vt:lpstr>
      <vt:lpstr>Result for analysis: D3.js</vt:lpstr>
      <vt:lpstr>Result for analysis: D3.js</vt:lpstr>
      <vt:lpstr>Result for analysis: PowerBI</vt:lpstr>
      <vt:lpstr>Result for analysis: PowerBI</vt:lpstr>
      <vt:lpstr>Result for analysis: PowerBI</vt:lpstr>
      <vt:lpstr>Result for analysis: PowerBI</vt:lpstr>
      <vt:lpstr>Links for visualization</vt:lpstr>
      <vt:lpstr>WebPage Visuals: HomePage</vt:lpstr>
      <vt:lpstr>WebPage Visuals: After Clicking on Menu</vt:lpstr>
      <vt:lpstr>WebPage Visuals: About the Group</vt:lpstr>
      <vt:lpstr>WebPage Visuals: Contact Us</vt:lpstr>
      <vt:lpstr>Work management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Global Socio-Economic Trends</dc:title>
  <dc:creator>Modalavalasa, Namratha</dc:creator>
  <cp:revision>1</cp:revision>
  <dcterms:created xsi:type="dcterms:W3CDTF">2024-04-24T20:39:10Z</dcterms:created>
  <dcterms:modified xsi:type="dcterms:W3CDTF">2024-04-25T20:13:35Z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0x01010075930BAEE154404E817E96E3FCA418B2</vt:lpwstr>
  </property>
  <property fmtid="{D5CDD505-2E9C-101B-9397-08002B2CF9AE}" pid="3" name="MediaServiceImageTags">
    <vt:lpwstr/>
  </property>
</Properties>
</file>